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4"/>
  </p:sldMasterIdLst>
  <p:sldIdLst>
    <p:sldId id="274" r:id="rId5"/>
    <p:sldId id="256" r:id="rId6"/>
    <p:sldId id="257" r:id="rId7"/>
    <p:sldId id="259" r:id="rId8"/>
    <p:sldId id="258" r:id="rId9"/>
    <p:sldId id="261" r:id="rId10"/>
    <p:sldId id="262" r:id="rId11"/>
    <p:sldId id="263" r:id="rId12"/>
    <p:sldId id="265" r:id="rId13"/>
    <p:sldId id="264" r:id="rId14"/>
    <p:sldId id="266" r:id="rId15"/>
    <p:sldId id="267" r:id="rId16"/>
    <p:sldId id="268" r:id="rId17"/>
    <p:sldId id="269" r:id="rId18"/>
    <p:sldId id="270" r:id="rId19"/>
    <p:sldId id="271" r:id="rId20"/>
    <p:sldId id="272" r:id="rId21"/>
    <p:sldId id="273" r:id="rId22"/>
    <p:sldId id="26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93BC5F-135F-DD09-9042-72A8BDADB038}" v="9" dt="2022-03-11T20:30:10.060"/>
    <p1510:client id="{261FB7BF-61C8-F120-FBEE-0EC916E14E88}" v="91" dt="2022-03-07T17:29:35.860"/>
    <p1510:client id="{3B98BBA5-E2C5-4204-8229-6A40722B9872}" v="95" dt="2022-03-04T23:42:04.467"/>
    <p1510:client id="{60A5ED14-ACF9-C236-B86F-D95243932A6D}" v="731" dt="2022-03-09T04:27:33.410"/>
    <p1510:client id="{8CE09040-BD9C-0287-078C-8C83B699735C}" v="599" dt="2022-03-09T18:33:53.927"/>
    <p1510:client id="{92E5E854-4835-048B-1282-0DBBD561759D}" v="61" dt="2022-03-07T20:24:52.5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10.png>
</file>

<file path=ppt/media/image11.png>
</file>

<file path=ppt/media/image12.gif>
</file>

<file path=ppt/media/image13.gif>
</file>

<file path=ppt/media/image14.gif>
</file>

<file path=ppt/media/image15.png>
</file>

<file path=ppt/media/image16.png>
</file>

<file path=ppt/media/image17.png>
</file>

<file path=ppt/media/image18.gif>
</file>

<file path=ppt/media/image19.png>
</file>

<file path=ppt/media/image2.jpg>
</file>

<file path=ppt/media/image20.png>
</file>

<file path=ppt/media/image21.gif>
</file>

<file path=ppt/media/image22.png>
</file>

<file path=ppt/media/image3.gif>
</file>

<file path=ppt/media/image4.gif>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3" name="Rectangle 22"/>
          <p:cNvSpPr/>
          <p:nvPr/>
        </p:nvSpPr>
        <p:spPr>
          <a:xfrm>
            <a:off x="0" y="0"/>
            <a:ext cx="12192000" cy="6858000"/>
          </a:xfrm>
          <a:prstGeom prst="rect">
            <a:avLst/>
          </a:prstGeom>
          <a:blipFill dpi="0" rotWithShape="1">
            <a:blip r:embed="rId2">
              <a:alphaModFix amt="12000"/>
              <a:duotone>
                <a:schemeClr val="accent1">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10" name="Rectangle 9"/>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bg1"/>
                </a:solidFill>
                <a:effectLst/>
                <a:latin typeface="+mj-lt"/>
                <a:ea typeface="+mn-ea"/>
                <a:cs typeface="+mn-cs"/>
              </a:defRPr>
            </a:lvl1pPr>
          </a:lstStyle>
          <a:p>
            <a:r>
              <a:rPr lang="en-US" dirty="0"/>
              <a:t>Click to edit Master title style</a:t>
            </a:r>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bg2"/>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2AED8E5B-0D98-4FE1-9B26-D1041E3A89F9}" type="datetimeFigureOut">
              <a:rPr lang="en-US" dirty="0"/>
              <a:t>3/14/2022</a:t>
            </a:fld>
            <a:endParaRPr lang="en-US" dirty="0"/>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bg2"/>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bg2"/>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408409393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B4159CD-DA3A-463F-AFEF-A68838A6859B}"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857179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312A925-E007-46C2-84AB-35EE10DCAD39}"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071952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73C2DCB-466C-4061-8D51-D3254DD77FA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906141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bg2">
                <a:tint val="80000"/>
                <a:shade val="100000"/>
                <a:satMod val="300000"/>
              </a:schemeClr>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Rectangle 14"/>
          <p:cNvSpPr/>
          <p:nvPr/>
        </p:nvSpPr>
        <p:spPr>
          <a:xfrm>
            <a:off x="0" y="0"/>
            <a:ext cx="12192000" cy="6858000"/>
          </a:xfrm>
          <a:prstGeom prst="rect">
            <a:avLst/>
          </a:prstGeom>
          <a:blipFill dpi="0" rotWithShape="1">
            <a:blip r:embed="rId2">
              <a:alphaModFix amt="12000"/>
              <a:duotone>
                <a:schemeClr val="accent2">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23" name="Rectangle 22"/>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30" name="Rectangle 29"/>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bg1"/>
                </a:solidFill>
                <a:effectLst/>
                <a:latin typeface="+mj-lt"/>
                <a:ea typeface="+mn-ea"/>
                <a:cs typeface="+mn-cs"/>
              </a:defRPr>
            </a:lvl1pPr>
          </a:lstStyle>
          <a:p>
            <a:r>
              <a:rPr lang="en-US" dirty="0"/>
              <a:t>Click to edit Master title style</a:t>
            </a:r>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bg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8642357F-39F6-401C-9FF8-3072724998F3}" type="datetimeFigureOut">
              <a:rPr lang="en-US" dirty="0"/>
              <a:t>3/14/2022</a:t>
            </a:fld>
            <a:endParaRPr lang="en-US" dirty="0"/>
          </a:p>
        </p:txBody>
      </p:sp>
      <p:sp>
        <p:nvSpPr>
          <p:cNvPr id="5" name="Footer Placeholder 4"/>
          <p:cNvSpPr>
            <a:spLocks noGrp="1"/>
          </p:cNvSpPr>
          <p:nvPr>
            <p:ph type="ftr" sz="quarter" idx="11"/>
          </p:nvPr>
        </p:nvSpPr>
        <p:spPr>
          <a:xfrm>
            <a:off x="1453896" y="5212080"/>
            <a:ext cx="5907024" cy="228600"/>
          </a:xfrm>
        </p:spPr>
        <p:txBody>
          <a:bodyPr/>
          <a:lstStyle>
            <a:lvl1pPr algn="l">
              <a:defRPr>
                <a:solidFill>
                  <a:schemeClr val="bg2"/>
                </a:solidFill>
              </a:defRPr>
            </a:lvl1pPr>
          </a:lstStyle>
          <a:p>
            <a:endParaRPr lang="en-US" dirty="0"/>
          </a:p>
        </p:txBody>
      </p:sp>
      <p:sp>
        <p:nvSpPr>
          <p:cNvPr id="6" name="Slide Number Placeholder 5"/>
          <p:cNvSpPr>
            <a:spLocks noGrp="1"/>
          </p:cNvSpPr>
          <p:nvPr>
            <p:ph type="sldNum" sz="quarter" idx="12"/>
          </p:nvPr>
        </p:nvSpPr>
        <p:spPr>
          <a:xfrm>
            <a:off x="8604504" y="5212080"/>
            <a:ext cx="2112264" cy="228600"/>
          </a:xfrm>
        </p:spPr>
        <p:txBody>
          <a:bodyPr/>
          <a:lstStyle>
            <a:lvl1pPr>
              <a:defRPr>
                <a:solidFill>
                  <a:schemeClr val="bg2"/>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232857786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4D5DB09B-D413-414E-B13F-B1984CD8FF65}" type="datetimeFigureOut">
              <a:rPr lang="en-US" dirty="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584081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6238F992-55E7-4B2D-A6F1-8C9243CBFE1B}" type="datetimeFigureOut">
              <a:rPr lang="en-US" dirty="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892298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F0298110-BAA6-4256-A2E5-BB66A47D2616}" type="datetimeFigureOut">
              <a:rPr lang="en-US" dirty="0"/>
              <a:t>3/14/2022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041824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903892-3343-4E4E-B81B-70A099359AD2}" type="datetimeFigureOut">
              <a:rPr lang="en-US" dirty="0"/>
              <a:t>3/14/2022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142867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dirty="0"/>
              <a:t>Click to edit Master title style</a:t>
            </a:r>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5" name="Date Placeholder 4"/>
          <p:cNvSpPr>
            <a:spLocks noGrp="1"/>
          </p:cNvSpPr>
          <p:nvPr>
            <p:ph type="dt" sz="half" idx="10"/>
          </p:nvPr>
        </p:nvSpPr>
        <p:spPr/>
        <p:txBody>
          <a:bodyPr/>
          <a:lstStyle/>
          <a:p>
            <a:fld id="{00232F85-D33A-46AF-9088-5A7400C1018E}" type="datetimeFigureOut">
              <a:rPr lang="en-US" dirty="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30080175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dirty="0"/>
              <a:t>Click to edit Master title style</a:t>
            </a:r>
          </a:p>
        </p:txBody>
      </p:sp>
      <p:sp>
        <p:nvSpPr>
          <p:cNvPr id="3" name="Picture Placeholder 2"/>
          <p:cNvSpPr>
            <a:spLocks noGrp="1" noChangeAspect="1"/>
          </p:cNvSpPr>
          <p:nvPr>
            <p:ph type="pic" idx="1"/>
          </p:nvPr>
        </p:nvSpPr>
        <p:spPr>
          <a:xfrm>
            <a:off x="228599" y="237744"/>
            <a:ext cx="8531352" cy="6382512"/>
          </a:xfrm>
          <a:solidFill>
            <a:srgbClr val="969696"/>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Date Placeholder 7"/>
          <p:cNvSpPr>
            <a:spLocks noGrp="1"/>
          </p:cNvSpPr>
          <p:nvPr>
            <p:ph type="dt" sz="half" idx="10"/>
          </p:nvPr>
        </p:nvSpPr>
        <p:spPr/>
        <p:txBody>
          <a:bodyPr/>
          <a:lstStyle>
            <a:lvl1pPr>
              <a:defRPr>
                <a:effectLst>
                  <a:outerShdw blurRad="12700" dist="3810" dir="2700000" algn="tl" rotWithShape="0">
                    <a:prstClr val="black">
                      <a:alpha val="40000"/>
                    </a:prstClr>
                  </a:outerShdw>
                </a:effectLst>
              </a:defRPr>
            </a:lvl1pPr>
          </a:lstStyle>
          <a:p>
            <a:fld id="{3EB3A624-F501-46A9-B8CA-4949E24E27C8}" type="datetimeFigureOut">
              <a:rPr lang="en-US" dirty="0"/>
              <a:t>3/14/2022</a:t>
            </a:fld>
            <a:endParaRPr lang="en-US" dirty="0"/>
          </a:p>
        </p:txBody>
      </p:sp>
      <p:sp>
        <p:nvSpPr>
          <p:cNvPr id="12" name="Footer Placeholder 11"/>
          <p:cNvSpPr>
            <a:spLocks noGrp="1"/>
          </p:cNvSpPr>
          <p:nvPr>
            <p:ph type="ftr" sz="quarter" idx="11"/>
          </p:nvPr>
        </p:nvSpPr>
        <p:spPr/>
        <p:txBody>
          <a:bodyPr/>
          <a:lstStyle>
            <a:lvl1pPr algn="r">
              <a:defRPr lang="en-US" sz="1000" kern="1200" dirty="0">
                <a:solidFill>
                  <a:schemeClr val="tx1">
                    <a:lumMod val="75000"/>
                    <a:lumOff val="25000"/>
                  </a:schemeClr>
                </a:solidFill>
                <a:effectLst>
                  <a:outerShdw blurRad="12700" dist="3810" dir="2700000" algn="tl" rotWithShape="0">
                    <a:prstClr val="black">
                      <a:alpha val="40000"/>
                    </a:prstClr>
                  </a:outerShdw>
                </a:effectLst>
                <a:latin typeface="+mn-lt"/>
                <a:ea typeface="+mn-ea"/>
                <a:cs typeface="+mn-cs"/>
              </a:defRPr>
            </a:lvl1pPr>
          </a:lstStyle>
          <a:p>
            <a:endParaRPr lang="en-US" dirty="0"/>
          </a:p>
        </p:txBody>
      </p:sp>
      <p:sp>
        <p:nvSpPr>
          <p:cNvPr id="13" name="Slide Number Placeholder 12"/>
          <p:cNvSpPr>
            <a:spLocks noGrp="1"/>
          </p:cNvSpPr>
          <p:nvPr>
            <p:ph type="sldNum" sz="quarter" idx="12"/>
          </p:nvPr>
        </p:nvSpPr>
        <p:spPr/>
        <p:txBody>
          <a:bodyPr/>
          <a:lstStyle>
            <a:lvl1pPr>
              <a:defRPr>
                <a:solidFill>
                  <a:srgbClr val="FFFFFF"/>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2170221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40C4D3C1-679D-44D8-8A9C-D402CE4EF569}" type="datetimeFigureOut">
              <a:rPr lang="en-US" dirty="0"/>
              <a:t>3/14/2022</a:t>
            </a:fld>
            <a:endParaRPr lang="en-US" dirty="0"/>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314667"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167547253"/>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2"/>
        </a:buClr>
        <a:buFont typeface="Arial" pitchFamily="34"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2"/>
        </a:buClr>
        <a:buFont typeface="Arial" pitchFamily="34"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ISO_4217" TargetMode="External"/><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angular.io/guide/glossary#view" TargetMode="External"/><Relationship Id="rId2" Type="http://schemas.openxmlformats.org/officeDocument/2006/relationships/hyperlink" Target="https://angular.io/api/core/Pipe"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1E357DC9-E9E3-4C79-99E4-A4BD2B5872D5}"/>
              </a:ext>
            </a:extLst>
          </p:cNvPr>
          <p:cNvPicPr>
            <a:picLocks noChangeAspect="1"/>
          </p:cNvPicPr>
          <p:nvPr/>
        </p:nvPicPr>
        <p:blipFill>
          <a:blip r:embed="rId2"/>
          <a:stretch>
            <a:fillRect/>
          </a:stretch>
        </p:blipFill>
        <p:spPr>
          <a:xfrm>
            <a:off x="1152187" y="652497"/>
            <a:ext cx="9887624" cy="5558411"/>
          </a:xfrm>
          <a:prstGeom prst="rect">
            <a:avLst/>
          </a:prstGeom>
        </p:spPr>
      </p:pic>
    </p:spTree>
    <p:extLst>
      <p:ext uri="{BB962C8B-B14F-4D97-AF65-F5344CB8AC3E}">
        <p14:creationId xmlns:p14="http://schemas.microsoft.com/office/powerpoint/2010/main" val="1954823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D7474D6-D12E-45CA-A354-84ECA62C5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3683EF-CB46-4FD2-9C86-FF8541B9894B}"/>
              </a:ext>
            </a:extLst>
          </p:cNvPr>
          <p:cNvSpPr>
            <a:spLocks noGrp="1"/>
          </p:cNvSpPr>
          <p:nvPr>
            <p:ph type="title"/>
          </p:nvPr>
        </p:nvSpPr>
        <p:spPr>
          <a:xfrm>
            <a:off x="6846137" y="727626"/>
            <a:ext cx="4602152" cy="1718225"/>
          </a:xfrm>
        </p:spPr>
        <p:txBody>
          <a:bodyPr>
            <a:normAutofit/>
          </a:bodyPr>
          <a:lstStyle/>
          <a:p>
            <a:r>
              <a:rPr lang="en-US"/>
              <a:t>Currency pipe</a:t>
            </a:r>
          </a:p>
        </p:txBody>
      </p:sp>
      <p:sp>
        <p:nvSpPr>
          <p:cNvPr id="13" name="Rectangle 12">
            <a:extLst>
              <a:ext uri="{FF2B5EF4-FFF2-40B4-BE49-F238E27FC236}">
                <a16:creationId xmlns:a16="http://schemas.microsoft.com/office/drawing/2014/main" id="{C07327CB-FFE1-473C-9250-7A02C83B3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3443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861E25C-125D-41D9-A67D-F66086863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9" y="640080"/>
            <a:ext cx="5056652" cy="5577840"/>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7" name="Rectangle 16">
            <a:extLst>
              <a:ext uri="{FF2B5EF4-FFF2-40B4-BE49-F238E27FC236}">
                <a16:creationId xmlns:a16="http://schemas.microsoft.com/office/drawing/2014/main" id="{CC0A6138-0D4A-492A-BCC9-B54BFB7E4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20" y="809471"/>
            <a:ext cx="4713890" cy="5239058"/>
          </a:xfrm>
          <a:prstGeom prst="rect">
            <a:avLst/>
          </a:prstGeom>
          <a:noFill/>
          <a:ln w="6350" cap="sq" cmpd="sng" algn="ctr">
            <a:solidFill>
              <a:schemeClr val="bg2"/>
            </a:solidFill>
            <a:prstDash val="solid"/>
            <a:miter lim="800000"/>
          </a:ln>
          <a:effectLst/>
        </p:spPr>
      </p:sp>
      <p:pic>
        <p:nvPicPr>
          <p:cNvPr id="4" name="Picture 4" descr="Logo&#10;&#10;Description automatically generated">
            <a:extLst>
              <a:ext uri="{FF2B5EF4-FFF2-40B4-BE49-F238E27FC236}">
                <a16:creationId xmlns:a16="http://schemas.microsoft.com/office/drawing/2014/main" id="{B88BE593-287E-4A4B-B426-4840E8530800}"/>
              </a:ext>
            </a:extLst>
          </p:cNvPr>
          <p:cNvPicPr>
            <a:picLocks noChangeAspect="1"/>
          </p:cNvPicPr>
          <p:nvPr/>
        </p:nvPicPr>
        <p:blipFill>
          <a:blip r:embed="rId2"/>
          <a:stretch>
            <a:fillRect/>
          </a:stretch>
        </p:blipFill>
        <p:spPr>
          <a:xfrm>
            <a:off x="196241" y="1227413"/>
            <a:ext cx="5956254" cy="3976239"/>
          </a:xfrm>
          <a:prstGeom prst="rect">
            <a:avLst/>
          </a:prstGeom>
        </p:spPr>
      </p:pic>
      <p:sp>
        <p:nvSpPr>
          <p:cNvPr id="8" name="Content Placeholder 7">
            <a:extLst>
              <a:ext uri="{FF2B5EF4-FFF2-40B4-BE49-F238E27FC236}">
                <a16:creationId xmlns:a16="http://schemas.microsoft.com/office/drawing/2014/main" id="{967A28BD-F8EC-4603-87E1-9FDBBD4A3AD6}"/>
              </a:ext>
            </a:extLst>
          </p:cNvPr>
          <p:cNvSpPr>
            <a:spLocks noGrp="1"/>
          </p:cNvSpPr>
          <p:nvPr>
            <p:ph idx="1"/>
          </p:nvPr>
        </p:nvSpPr>
        <p:spPr>
          <a:xfrm>
            <a:off x="6846137" y="2538919"/>
            <a:ext cx="4602152" cy="3596880"/>
          </a:xfrm>
        </p:spPr>
        <p:txBody>
          <a:bodyPr vert="horz" lIns="91440" tIns="45720" rIns="91440" bIns="45720" rtlCol="0" anchor="t">
            <a:normAutofit/>
          </a:bodyPr>
          <a:lstStyle/>
          <a:p>
            <a:r>
              <a:rPr lang="en-US" dirty="0"/>
              <a:t>Similar to the decimal pipe, it is used to format values representing money. Aside from the 'locale' and '</a:t>
            </a:r>
            <a:r>
              <a:rPr lang="en-US" dirty="0" err="1"/>
              <a:t>digitsInfo</a:t>
            </a:r>
            <a:r>
              <a:rPr lang="en-US" dirty="0"/>
              <a:t>' parameters, it also lets you choose currency based on the </a:t>
            </a:r>
            <a:r>
              <a:rPr lang="en-US" dirty="0">
                <a:hlinkClick r:id="rId3"/>
              </a:rPr>
              <a:t>ISO 4217</a:t>
            </a:r>
            <a:r>
              <a:rPr lang="en-US" dirty="0"/>
              <a:t>, as well as the representation of said currency.</a:t>
            </a:r>
          </a:p>
        </p:txBody>
      </p:sp>
      <p:sp>
        <p:nvSpPr>
          <p:cNvPr id="19" name="Rectangle 18">
            <a:extLst>
              <a:ext uri="{FF2B5EF4-FFF2-40B4-BE49-F238E27FC236}">
                <a16:creationId xmlns:a16="http://schemas.microsoft.com/office/drawing/2014/main" id="{963F5873-E56D-4836-8C82-DC56E6309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2365" y="374904"/>
            <a:ext cx="5117780"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439551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D7474D6-D12E-45CA-A354-84ECA62C5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C9EA3E-C553-496F-8F0E-0C049A633BC7}"/>
              </a:ext>
            </a:extLst>
          </p:cNvPr>
          <p:cNvSpPr>
            <a:spLocks noGrp="1"/>
          </p:cNvSpPr>
          <p:nvPr>
            <p:ph type="title"/>
          </p:nvPr>
        </p:nvSpPr>
        <p:spPr>
          <a:xfrm>
            <a:off x="6846137" y="727626"/>
            <a:ext cx="4602152" cy="1718225"/>
          </a:xfrm>
        </p:spPr>
        <p:txBody>
          <a:bodyPr>
            <a:normAutofit/>
          </a:bodyPr>
          <a:lstStyle/>
          <a:p>
            <a:r>
              <a:rPr lang="en-US"/>
              <a:t>Date pipe</a:t>
            </a:r>
          </a:p>
        </p:txBody>
      </p:sp>
      <p:sp>
        <p:nvSpPr>
          <p:cNvPr id="13" name="Rectangle 12">
            <a:extLst>
              <a:ext uri="{FF2B5EF4-FFF2-40B4-BE49-F238E27FC236}">
                <a16:creationId xmlns:a16="http://schemas.microsoft.com/office/drawing/2014/main" id="{C07327CB-FFE1-473C-9250-7A02C83B3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3443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861E25C-125D-41D9-A67D-F66086863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9" y="640080"/>
            <a:ext cx="5056652" cy="5577840"/>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7" name="Rectangle 16">
            <a:extLst>
              <a:ext uri="{FF2B5EF4-FFF2-40B4-BE49-F238E27FC236}">
                <a16:creationId xmlns:a16="http://schemas.microsoft.com/office/drawing/2014/main" id="{CC0A6138-0D4A-492A-BCC9-B54BFB7E4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20" y="809471"/>
            <a:ext cx="4713890" cy="5239058"/>
          </a:xfrm>
          <a:prstGeom prst="rect">
            <a:avLst/>
          </a:prstGeom>
          <a:noFill/>
          <a:ln w="6350" cap="sq" cmpd="sng" algn="ctr">
            <a:solidFill>
              <a:schemeClr val="bg2"/>
            </a:solidFill>
            <a:prstDash val="solid"/>
            <a:miter lim="800000"/>
          </a:ln>
          <a:effectLst/>
        </p:spPr>
      </p:sp>
      <p:pic>
        <p:nvPicPr>
          <p:cNvPr id="4" name="Picture 4" descr="Graphical user interface, application&#10;&#10;Description automatically generated">
            <a:extLst>
              <a:ext uri="{FF2B5EF4-FFF2-40B4-BE49-F238E27FC236}">
                <a16:creationId xmlns:a16="http://schemas.microsoft.com/office/drawing/2014/main" id="{6DFAA769-11F9-4790-854A-EC6A8ED9A4C8}"/>
              </a:ext>
            </a:extLst>
          </p:cNvPr>
          <p:cNvPicPr>
            <a:picLocks noChangeAspect="1"/>
          </p:cNvPicPr>
          <p:nvPr/>
        </p:nvPicPr>
        <p:blipFill>
          <a:blip r:embed="rId2"/>
          <a:stretch>
            <a:fillRect/>
          </a:stretch>
        </p:blipFill>
        <p:spPr>
          <a:xfrm>
            <a:off x="1125772" y="1894580"/>
            <a:ext cx="4091786" cy="3068839"/>
          </a:xfrm>
          <a:prstGeom prst="rect">
            <a:avLst/>
          </a:prstGeom>
        </p:spPr>
      </p:pic>
      <p:sp>
        <p:nvSpPr>
          <p:cNvPr id="8" name="Content Placeholder 7">
            <a:extLst>
              <a:ext uri="{FF2B5EF4-FFF2-40B4-BE49-F238E27FC236}">
                <a16:creationId xmlns:a16="http://schemas.microsoft.com/office/drawing/2014/main" id="{ED748C5C-2899-4B38-A61B-07AEA5298F86}"/>
              </a:ext>
            </a:extLst>
          </p:cNvPr>
          <p:cNvSpPr>
            <a:spLocks noGrp="1"/>
          </p:cNvSpPr>
          <p:nvPr>
            <p:ph idx="1"/>
          </p:nvPr>
        </p:nvSpPr>
        <p:spPr>
          <a:xfrm>
            <a:off x="6846137" y="2538919"/>
            <a:ext cx="4602152" cy="3596880"/>
          </a:xfrm>
        </p:spPr>
        <p:txBody>
          <a:bodyPr vert="horz" lIns="91440" tIns="45720" rIns="91440" bIns="45720" rtlCol="0" anchor="t">
            <a:normAutofit/>
          </a:bodyPr>
          <a:lstStyle/>
          <a:p>
            <a:r>
              <a:rPr lang="en-US" dirty="0"/>
              <a:t>This pipe allows us to format a number, string or Date object into a variety of formats, giving us an easy way to print out dates exactly the way we want. The parameters this pipe provides (all optional) are 'format', '</a:t>
            </a:r>
            <a:r>
              <a:rPr lang="en-US" dirty="0" err="1"/>
              <a:t>timezone</a:t>
            </a:r>
            <a:r>
              <a:rPr lang="en-US"/>
              <a:t>', and 'locale' </a:t>
            </a:r>
          </a:p>
        </p:txBody>
      </p:sp>
      <p:sp>
        <p:nvSpPr>
          <p:cNvPr id="19" name="Rectangle 18">
            <a:extLst>
              <a:ext uri="{FF2B5EF4-FFF2-40B4-BE49-F238E27FC236}">
                <a16:creationId xmlns:a16="http://schemas.microsoft.com/office/drawing/2014/main" id="{963F5873-E56D-4836-8C82-DC56E6309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2365" y="374904"/>
            <a:ext cx="5117780"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7400407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7474D6-D12E-45CA-A354-84ECA62C5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B3E692-DA80-4008-A98A-0B2CB6FD85C6}"/>
              </a:ext>
            </a:extLst>
          </p:cNvPr>
          <p:cNvSpPr>
            <a:spLocks noGrp="1"/>
          </p:cNvSpPr>
          <p:nvPr>
            <p:ph type="title"/>
          </p:nvPr>
        </p:nvSpPr>
        <p:spPr>
          <a:xfrm>
            <a:off x="6846137" y="727626"/>
            <a:ext cx="4602152" cy="1718225"/>
          </a:xfrm>
        </p:spPr>
        <p:txBody>
          <a:bodyPr>
            <a:normAutofit/>
          </a:bodyPr>
          <a:lstStyle/>
          <a:p>
            <a:r>
              <a:rPr lang="en-US"/>
              <a:t>JSON Pipe</a:t>
            </a:r>
          </a:p>
        </p:txBody>
      </p:sp>
      <p:sp>
        <p:nvSpPr>
          <p:cNvPr id="11" name="Rectangle 10">
            <a:extLst>
              <a:ext uri="{FF2B5EF4-FFF2-40B4-BE49-F238E27FC236}">
                <a16:creationId xmlns:a16="http://schemas.microsoft.com/office/drawing/2014/main" id="{C07327CB-FFE1-473C-9250-7A02C83B3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3443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861E25C-125D-41D9-A67D-F66086863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9" y="640080"/>
            <a:ext cx="5056652" cy="5577840"/>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5" name="Rectangle 14">
            <a:extLst>
              <a:ext uri="{FF2B5EF4-FFF2-40B4-BE49-F238E27FC236}">
                <a16:creationId xmlns:a16="http://schemas.microsoft.com/office/drawing/2014/main" id="{CC0A6138-0D4A-492A-BCC9-B54BFB7E4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20" y="809471"/>
            <a:ext cx="4713890" cy="5239058"/>
          </a:xfrm>
          <a:prstGeom prst="rect">
            <a:avLst/>
          </a:prstGeom>
          <a:noFill/>
          <a:ln w="6350" cap="sq" cmpd="sng" algn="ctr">
            <a:solidFill>
              <a:schemeClr val="bg2"/>
            </a:solidFill>
            <a:prstDash val="solid"/>
            <a:miter lim="800000"/>
          </a:ln>
          <a:effectLst/>
        </p:spPr>
      </p:sp>
      <p:pic>
        <p:nvPicPr>
          <p:cNvPr id="4" name="Picture 4" descr="A picture containing icon&#10;&#10;Description automatically generated">
            <a:extLst>
              <a:ext uri="{FF2B5EF4-FFF2-40B4-BE49-F238E27FC236}">
                <a16:creationId xmlns:a16="http://schemas.microsoft.com/office/drawing/2014/main" id="{F7E5F818-C391-441F-9AA4-EF0BEAACBD96}"/>
              </a:ext>
            </a:extLst>
          </p:cNvPr>
          <p:cNvPicPr>
            <a:picLocks noChangeAspect="1"/>
          </p:cNvPicPr>
          <p:nvPr/>
        </p:nvPicPr>
        <p:blipFill>
          <a:blip r:embed="rId2"/>
          <a:stretch>
            <a:fillRect/>
          </a:stretch>
        </p:blipFill>
        <p:spPr>
          <a:xfrm>
            <a:off x="1125772" y="1383107"/>
            <a:ext cx="4091786" cy="4091786"/>
          </a:xfrm>
          <a:prstGeom prst="rect">
            <a:avLst/>
          </a:prstGeom>
        </p:spPr>
      </p:pic>
      <p:sp>
        <p:nvSpPr>
          <p:cNvPr id="3" name="Content Placeholder 2">
            <a:extLst>
              <a:ext uri="{FF2B5EF4-FFF2-40B4-BE49-F238E27FC236}">
                <a16:creationId xmlns:a16="http://schemas.microsoft.com/office/drawing/2014/main" id="{4DFA9982-6870-4F3F-A5D5-E3916F857CDC}"/>
              </a:ext>
            </a:extLst>
          </p:cNvPr>
          <p:cNvSpPr>
            <a:spLocks noGrp="1"/>
          </p:cNvSpPr>
          <p:nvPr>
            <p:ph idx="1"/>
          </p:nvPr>
        </p:nvSpPr>
        <p:spPr>
          <a:xfrm>
            <a:off x="6846137" y="2538919"/>
            <a:ext cx="4602152" cy="3596880"/>
          </a:xfrm>
        </p:spPr>
        <p:txBody>
          <a:bodyPr vert="horz" lIns="91440" tIns="45720" rIns="91440" bIns="45720" rtlCol="0" anchor="t">
            <a:normAutofit/>
          </a:bodyPr>
          <a:lstStyle/>
          <a:p>
            <a:r>
              <a:rPr lang="en-US" dirty="0"/>
              <a:t>This pipe receives any type of input, it then applies the JSON-format string </a:t>
            </a:r>
            <a:r>
              <a:rPr lang="en-US"/>
              <a:t>transformation, allowing the display of JSON objects</a:t>
            </a:r>
            <a:r>
              <a:rPr lang="en-US" dirty="0"/>
              <a:t>. </a:t>
            </a:r>
          </a:p>
        </p:txBody>
      </p:sp>
      <p:sp>
        <p:nvSpPr>
          <p:cNvPr id="17" name="Rectangle 16">
            <a:extLst>
              <a:ext uri="{FF2B5EF4-FFF2-40B4-BE49-F238E27FC236}">
                <a16:creationId xmlns:a16="http://schemas.microsoft.com/office/drawing/2014/main" id="{963F5873-E56D-4836-8C82-DC56E6309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2365" y="374904"/>
            <a:ext cx="5117780"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2110047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7474D6-D12E-45CA-A354-84ECA62C5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4E20B7-E855-4312-9878-1EF2228FA784}"/>
              </a:ext>
            </a:extLst>
          </p:cNvPr>
          <p:cNvSpPr>
            <a:spLocks noGrp="1"/>
          </p:cNvSpPr>
          <p:nvPr>
            <p:ph type="title"/>
          </p:nvPr>
        </p:nvSpPr>
        <p:spPr>
          <a:xfrm>
            <a:off x="6846137" y="727626"/>
            <a:ext cx="4602152" cy="1718225"/>
          </a:xfrm>
        </p:spPr>
        <p:txBody>
          <a:bodyPr>
            <a:normAutofit/>
          </a:bodyPr>
          <a:lstStyle/>
          <a:p>
            <a:r>
              <a:rPr lang="en-US"/>
              <a:t>Key Value Pipe</a:t>
            </a:r>
          </a:p>
        </p:txBody>
      </p:sp>
      <p:sp>
        <p:nvSpPr>
          <p:cNvPr id="11" name="Rectangle 10">
            <a:extLst>
              <a:ext uri="{FF2B5EF4-FFF2-40B4-BE49-F238E27FC236}">
                <a16:creationId xmlns:a16="http://schemas.microsoft.com/office/drawing/2014/main" id="{C07327CB-FFE1-473C-9250-7A02C83B3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3443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861E25C-125D-41D9-A67D-F66086863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9" y="640080"/>
            <a:ext cx="5056652" cy="5577840"/>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5" name="Rectangle 14">
            <a:extLst>
              <a:ext uri="{FF2B5EF4-FFF2-40B4-BE49-F238E27FC236}">
                <a16:creationId xmlns:a16="http://schemas.microsoft.com/office/drawing/2014/main" id="{CC0A6138-0D4A-492A-BCC9-B54BFB7E4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20" y="809471"/>
            <a:ext cx="4713890" cy="5239058"/>
          </a:xfrm>
          <a:prstGeom prst="rect">
            <a:avLst/>
          </a:prstGeom>
          <a:noFill/>
          <a:ln w="6350" cap="sq" cmpd="sng" algn="ctr">
            <a:solidFill>
              <a:schemeClr val="bg2"/>
            </a:solidFill>
            <a:prstDash val="solid"/>
            <a:miter lim="800000"/>
          </a:ln>
          <a:effectLst/>
        </p:spPr>
      </p:sp>
      <p:pic>
        <p:nvPicPr>
          <p:cNvPr id="4" name="Picture 4" descr="Diagram&#10;&#10;Description automatically generated">
            <a:extLst>
              <a:ext uri="{FF2B5EF4-FFF2-40B4-BE49-F238E27FC236}">
                <a16:creationId xmlns:a16="http://schemas.microsoft.com/office/drawing/2014/main" id="{7EB27D3B-2C62-402B-B03E-92B08507D1A6}"/>
              </a:ext>
            </a:extLst>
          </p:cNvPr>
          <p:cNvPicPr>
            <a:picLocks noChangeAspect="1"/>
          </p:cNvPicPr>
          <p:nvPr/>
        </p:nvPicPr>
        <p:blipFill>
          <a:blip r:embed="rId2"/>
          <a:stretch>
            <a:fillRect/>
          </a:stretch>
        </p:blipFill>
        <p:spPr>
          <a:xfrm>
            <a:off x="1125772" y="2262841"/>
            <a:ext cx="4091786" cy="2332317"/>
          </a:xfrm>
          <a:prstGeom prst="rect">
            <a:avLst/>
          </a:prstGeom>
        </p:spPr>
      </p:pic>
      <p:sp>
        <p:nvSpPr>
          <p:cNvPr id="3" name="Content Placeholder 2">
            <a:extLst>
              <a:ext uri="{FF2B5EF4-FFF2-40B4-BE49-F238E27FC236}">
                <a16:creationId xmlns:a16="http://schemas.microsoft.com/office/drawing/2014/main" id="{F74093C2-EB73-455A-9D9E-AE94CFDB3D2E}"/>
              </a:ext>
            </a:extLst>
          </p:cNvPr>
          <p:cNvSpPr>
            <a:spLocks noGrp="1"/>
          </p:cNvSpPr>
          <p:nvPr>
            <p:ph idx="1"/>
          </p:nvPr>
        </p:nvSpPr>
        <p:spPr>
          <a:xfrm>
            <a:off x="6846137" y="2538919"/>
            <a:ext cx="4602152" cy="3596880"/>
          </a:xfrm>
        </p:spPr>
        <p:txBody>
          <a:bodyPr vert="horz" lIns="91440" tIns="45720" rIns="91440" bIns="45720" rtlCol="0" anchor="t">
            <a:normAutofit/>
          </a:bodyPr>
          <a:lstStyle/>
          <a:p>
            <a:r>
              <a:rPr lang="en-US" dirty="0"/>
              <a:t>Transforms an object into an array of key-value pairs. Takes an optional parameter which specify the order in </a:t>
            </a:r>
            <a:r>
              <a:rPr lang="en-US"/>
              <a:t>which these pairs will be ordered.</a:t>
            </a:r>
            <a:endParaRPr lang="en-US" dirty="0"/>
          </a:p>
        </p:txBody>
      </p:sp>
      <p:sp>
        <p:nvSpPr>
          <p:cNvPr id="17" name="Rectangle 16">
            <a:extLst>
              <a:ext uri="{FF2B5EF4-FFF2-40B4-BE49-F238E27FC236}">
                <a16:creationId xmlns:a16="http://schemas.microsoft.com/office/drawing/2014/main" id="{963F5873-E56D-4836-8C82-DC56E6309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2365" y="374904"/>
            <a:ext cx="5117780"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21473016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003F430-6DA1-4C31-B567-401C192D6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28DB59-04FD-4907-9F57-3A5C5168F771}"/>
              </a:ext>
            </a:extLst>
          </p:cNvPr>
          <p:cNvSpPr>
            <a:spLocks noGrp="1"/>
          </p:cNvSpPr>
          <p:nvPr>
            <p:ph type="title"/>
          </p:nvPr>
        </p:nvSpPr>
        <p:spPr>
          <a:xfrm>
            <a:off x="5867874" y="892120"/>
            <a:ext cx="5447250" cy="1645920"/>
          </a:xfrm>
        </p:spPr>
        <p:txBody>
          <a:bodyPr>
            <a:normAutofit/>
          </a:bodyPr>
          <a:lstStyle/>
          <a:p>
            <a:r>
              <a:rPr lang="en-US">
                <a:ea typeface="+mj-lt"/>
                <a:cs typeface="+mj-lt"/>
              </a:rPr>
              <a:t>I18nSelectPipe</a:t>
            </a:r>
            <a:endParaRPr lang="en-US"/>
          </a:p>
        </p:txBody>
      </p:sp>
      <p:sp>
        <p:nvSpPr>
          <p:cNvPr id="11" name="Rectangle 10">
            <a:extLst>
              <a:ext uri="{FF2B5EF4-FFF2-40B4-BE49-F238E27FC236}">
                <a16:creationId xmlns:a16="http://schemas.microsoft.com/office/drawing/2014/main" id="{8E713B2D-1C66-4B85-BD1F-351F501E74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66E709A-705C-40C3-8417-20BC933315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3969458" cy="5571072"/>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5" name="Rectangle 14">
            <a:extLst>
              <a:ext uri="{FF2B5EF4-FFF2-40B4-BE49-F238E27FC236}">
                <a16:creationId xmlns:a16="http://schemas.microsoft.com/office/drawing/2014/main" id="{1F868D0B-2066-4D6B-A89C-735A2B971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883" y="806751"/>
            <a:ext cx="3616369" cy="5244498"/>
          </a:xfrm>
          <a:prstGeom prst="rect">
            <a:avLst/>
          </a:prstGeom>
          <a:noFill/>
          <a:ln w="6350" cap="sq" cmpd="sng" algn="ctr">
            <a:solidFill>
              <a:schemeClr val="bg2"/>
            </a:solidFill>
            <a:prstDash val="solid"/>
            <a:miter lim="800000"/>
          </a:ln>
          <a:effectLst/>
        </p:spPr>
      </p:sp>
      <p:pic>
        <p:nvPicPr>
          <p:cNvPr id="4" name="Picture 4">
            <a:extLst>
              <a:ext uri="{FF2B5EF4-FFF2-40B4-BE49-F238E27FC236}">
                <a16:creationId xmlns:a16="http://schemas.microsoft.com/office/drawing/2014/main" id="{91A1CB2F-EBC9-4E7C-825F-84F9AEAE4B9B}"/>
              </a:ext>
            </a:extLst>
          </p:cNvPr>
          <p:cNvPicPr>
            <a:picLocks noChangeAspect="1"/>
          </p:cNvPicPr>
          <p:nvPr/>
        </p:nvPicPr>
        <p:blipFill>
          <a:blip r:embed="rId2"/>
          <a:stretch>
            <a:fillRect/>
          </a:stretch>
        </p:blipFill>
        <p:spPr>
          <a:xfrm>
            <a:off x="1142181" y="1987690"/>
            <a:ext cx="2971773" cy="2882619"/>
          </a:xfrm>
          <a:prstGeom prst="rect">
            <a:avLst/>
          </a:prstGeom>
        </p:spPr>
      </p:pic>
      <p:sp>
        <p:nvSpPr>
          <p:cNvPr id="3" name="Content Placeholder 2">
            <a:extLst>
              <a:ext uri="{FF2B5EF4-FFF2-40B4-BE49-F238E27FC236}">
                <a16:creationId xmlns:a16="http://schemas.microsoft.com/office/drawing/2014/main" id="{F782970C-C8DD-4311-ACC2-452F10746071}"/>
              </a:ext>
            </a:extLst>
          </p:cNvPr>
          <p:cNvSpPr>
            <a:spLocks noGrp="1"/>
          </p:cNvSpPr>
          <p:nvPr>
            <p:ph idx="1"/>
          </p:nvPr>
        </p:nvSpPr>
        <p:spPr>
          <a:xfrm>
            <a:off x="5867873" y="2679192"/>
            <a:ext cx="5447251" cy="3535344"/>
          </a:xfrm>
        </p:spPr>
        <p:txBody>
          <a:bodyPr vert="horz" lIns="91440" tIns="45720" rIns="91440" bIns="45720" rtlCol="0">
            <a:normAutofit/>
          </a:bodyPr>
          <a:lstStyle/>
          <a:p>
            <a:r>
              <a:rPr lang="en-US" dirty="0"/>
              <a:t>Internationalization pipe. It takes a string as input, afterwards it takes an object specifying the output for the given input string</a:t>
            </a:r>
          </a:p>
        </p:txBody>
      </p:sp>
      <p:sp>
        <p:nvSpPr>
          <p:cNvPr id="17" name="Rectangle 16">
            <a:extLst>
              <a:ext uri="{FF2B5EF4-FFF2-40B4-BE49-F238E27FC236}">
                <a16:creationId xmlns:a16="http://schemas.microsoft.com/office/drawing/2014/main" id="{AAC8C792-3485-421F-9D24-DEB6708D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3402" y="381000"/>
            <a:ext cx="6187172" cy="6096802"/>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31226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7" name="Rectangle 21">
            <a:extLst>
              <a:ext uri="{FF2B5EF4-FFF2-40B4-BE49-F238E27FC236}">
                <a16:creationId xmlns:a16="http://schemas.microsoft.com/office/drawing/2014/main" id="{E003F430-6DA1-4C31-B567-401C192D6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28DB59-04FD-4907-9F57-3A5C5168F771}"/>
              </a:ext>
            </a:extLst>
          </p:cNvPr>
          <p:cNvSpPr>
            <a:spLocks noGrp="1"/>
          </p:cNvSpPr>
          <p:nvPr>
            <p:ph type="title"/>
          </p:nvPr>
        </p:nvSpPr>
        <p:spPr>
          <a:xfrm>
            <a:off x="5867874" y="892120"/>
            <a:ext cx="5447250" cy="1645920"/>
          </a:xfrm>
        </p:spPr>
        <p:txBody>
          <a:bodyPr>
            <a:normAutofit/>
          </a:bodyPr>
          <a:lstStyle/>
          <a:p>
            <a:r>
              <a:rPr lang="en-US">
                <a:ea typeface="+mj-lt"/>
                <a:cs typeface="+mj-lt"/>
              </a:rPr>
              <a:t>I18nPluralPipe</a:t>
            </a:r>
            <a:endParaRPr lang="en-US"/>
          </a:p>
        </p:txBody>
      </p:sp>
      <p:sp>
        <p:nvSpPr>
          <p:cNvPr id="38" name="Rectangle 23">
            <a:extLst>
              <a:ext uri="{FF2B5EF4-FFF2-40B4-BE49-F238E27FC236}">
                <a16:creationId xmlns:a16="http://schemas.microsoft.com/office/drawing/2014/main" id="{8E713B2D-1C66-4B85-BD1F-351F501E74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25">
            <a:extLst>
              <a:ext uri="{FF2B5EF4-FFF2-40B4-BE49-F238E27FC236}">
                <a16:creationId xmlns:a16="http://schemas.microsoft.com/office/drawing/2014/main" id="{866E709A-705C-40C3-8417-20BC933315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3969458" cy="5571072"/>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40" name="Rectangle 27">
            <a:extLst>
              <a:ext uri="{FF2B5EF4-FFF2-40B4-BE49-F238E27FC236}">
                <a16:creationId xmlns:a16="http://schemas.microsoft.com/office/drawing/2014/main" id="{1F868D0B-2066-4D6B-A89C-735A2B971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883" y="806751"/>
            <a:ext cx="3616369" cy="5244498"/>
          </a:xfrm>
          <a:prstGeom prst="rect">
            <a:avLst/>
          </a:prstGeom>
          <a:noFill/>
          <a:ln w="6350" cap="sq" cmpd="sng" algn="ctr">
            <a:solidFill>
              <a:schemeClr val="bg2"/>
            </a:solidFill>
            <a:prstDash val="solid"/>
            <a:miter lim="800000"/>
          </a:ln>
          <a:effectLst/>
        </p:spPr>
      </p:sp>
      <p:pic>
        <p:nvPicPr>
          <p:cNvPr id="6" name="Picture 6" descr="A picture containing graphical user interface&#10;&#10;Description automatically generated">
            <a:extLst>
              <a:ext uri="{FF2B5EF4-FFF2-40B4-BE49-F238E27FC236}">
                <a16:creationId xmlns:a16="http://schemas.microsoft.com/office/drawing/2014/main" id="{CE866C52-A7A5-4DA0-8F46-A553E0BF59F7}"/>
              </a:ext>
            </a:extLst>
          </p:cNvPr>
          <p:cNvPicPr>
            <a:picLocks noChangeAspect="1"/>
          </p:cNvPicPr>
          <p:nvPr/>
        </p:nvPicPr>
        <p:blipFill>
          <a:blip r:embed="rId2"/>
          <a:stretch>
            <a:fillRect/>
          </a:stretch>
        </p:blipFill>
        <p:spPr>
          <a:xfrm>
            <a:off x="1142181" y="2646954"/>
            <a:ext cx="2971773" cy="1564091"/>
          </a:xfrm>
          <a:prstGeom prst="rect">
            <a:avLst/>
          </a:prstGeom>
        </p:spPr>
      </p:pic>
      <p:sp>
        <p:nvSpPr>
          <p:cNvPr id="3" name="Content Placeholder 2">
            <a:extLst>
              <a:ext uri="{FF2B5EF4-FFF2-40B4-BE49-F238E27FC236}">
                <a16:creationId xmlns:a16="http://schemas.microsoft.com/office/drawing/2014/main" id="{F782970C-C8DD-4311-ACC2-452F10746071}"/>
              </a:ext>
            </a:extLst>
          </p:cNvPr>
          <p:cNvSpPr>
            <a:spLocks noGrp="1"/>
          </p:cNvSpPr>
          <p:nvPr>
            <p:ph idx="1"/>
          </p:nvPr>
        </p:nvSpPr>
        <p:spPr>
          <a:xfrm>
            <a:off x="5867873" y="2679192"/>
            <a:ext cx="5447251" cy="3535344"/>
          </a:xfrm>
        </p:spPr>
        <p:txBody>
          <a:bodyPr vert="horz" lIns="91440" tIns="45720" rIns="91440" bIns="45720" rtlCol="0">
            <a:normAutofit/>
          </a:bodyPr>
          <a:lstStyle/>
          <a:p>
            <a:r>
              <a:rPr lang="en-US" dirty="0"/>
              <a:t>Also used for internationalization, this pipe receives a number as input, then uses a map as a parameter to determine the correct message. It also takes an optional parameter for different results depending on the 'locale'.</a:t>
            </a:r>
          </a:p>
        </p:txBody>
      </p:sp>
      <p:sp>
        <p:nvSpPr>
          <p:cNvPr id="41" name="Rectangle 29">
            <a:extLst>
              <a:ext uri="{FF2B5EF4-FFF2-40B4-BE49-F238E27FC236}">
                <a16:creationId xmlns:a16="http://schemas.microsoft.com/office/drawing/2014/main" id="{AAC8C792-3485-421F-9D24-DEB6708D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3402" y="381000"/>
            <a:ext cx="6187172" cy="6096802"/>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34233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003F430-6DA1-4C31-B567-401C192D6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ACF1AF-532C-437C-A42C-7AE7A237679B}"/>
              </a:ext>
            </a:extLst>
          </p:cNvPr>
          <p:cNvSpPr>
            <a:spLocks noGrp="1"/>
          </p:cNvSpPr>
          <p:nvPr>
            <p:ph type="title"/>
          </p:nvPr>
        </p:nvSpPr>
        <p:spPr>
          <a:xfrm>
            <a:off x="5867874" y="892120"/>
            <a:ext cx="5447250" cy="1645920"/>
          </a:xfrm>
        </p:spPr>
        <p:txBody>
          <a:bodyPr>
            <a:normAutofit/>
          </a:bodyPr>
          <a:lstStyle/>
          <a:p>
            <a:r>
              <a:rPr lang="en-US"/>
              <a:t>Async Pipe</a:t>
            </a:r>
          </a:p>
        </p:txBody>
      </p:sp>
      <p:sp>
        <p:nvSpPr>
          <p:cNvPr id="11" name="Rectangle 10">
            <a:extLst>
              <a:ext uri="{FF2B5EF4-FFF2-40B4-BE49-F238E27FC236}">
                <a16:creationId xmlns:a16="http://schemas.microsoft.com/office/drawing/2014/main" id="{8E713B2D-1C66-4B85-BD1F-351F501E74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66E709A-705C-40C3-8417-20BC933315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3969458" cy="5571072"/>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5" name="Rectangle 14">
            <a:extLst>
              <a:ext uri="{FF2B5EF4-FFF2-40B4-BE49-F238E27FC236}">
                <a16:creationId xmlns:a16="http://schemas.microsoft.com/office/drawing/2014/main" id="{1F868D0B-2066-4D6B-A89C-735A2B971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883" y="806751"/>
            <a:ext cx="3616369" cy="5244498"/>
          </a:xfrm>
          <a:prstGeom prst="rect">
            <a:avLst/>
          </a:prstGeom>
          <a:noFill/>
          <a:ln w="6350" cap="sq" cmpd="sng" algn="ctr">
            <a:solidFill>
              <a:schemeClr val="bg2"/>
            </a:solidFill>
            <a:prstDash val="solid"/>
            <a:miter lim="800000"/>
          </a:ln>
          <a:effectLst/>
        </p:spPr>
      </p:sp>
      <p:pic>
        <p:nvPicPr>
          <p:cNvPr id="4" name="Picture 4" descr="Icon&#10;&#10;Description automatically generated">
            <a:extLst>
              <a:ext uri="{FF2B5EF4-FFF2-40B4-BE49-F238E27FC236}">
                <a16:creationId xmlns:a16="http://schemas.microsoft.com/office/drawing/2014/main" id="{FCBF85F1-173A-4703-8CDF-836B7E1F5DBD}"/>
              </a:ext>
            </a:extLst>
          </p:cNvPr>
          <p:cNvPicPr>
            <a:picLocks noChangeAspect="1"/>
          </p:cNvPicPr>
          <p:nvPr/>
        </p:nvPicPr>
        <p:blipFill>
          <a:blip r:embed="rId2"/>
          <a:stretch>
            <a:fillRect/>
          </a:stretch>
        </p:blipFill>
        <p:spPr>
          <a:xfrm>
            <a:off x="1142181" y="2593189"/>
            <a:ext cx="2971773" cy="1671622"/>
          </a:xfrm>
          <a:prstGeom prst="rect">
            <a:avLst/>
          </a:prstGeom>
        </p:spPr>
      </p:pic>
      <p:sp>
        <p:nvSpPr>
          <p:cNvPr id="3" name="Content Placeholder 2">
            <a:extLst>
              <a:ext uri="{FF2B5EF4-FFF2-40B4-BE49-F238E27FC236}">
                <a16:creationId xmlns:a16="http://schemas.microsoft.com/office/drawing/2014/main" id="{04B3A6B8-1E76-4A3A-B4E1-65FD193E8E54}"/>
              </a:ext>
            </a:extLst>
          </p:cNvPr>
          <p:cNvSpPr>
            <a:spLocks noGrp="1"/>
          </p:cNvSpPr>
          <p:nvPr>
            <p:ph idx="1"/>
          </p:nvPr>
        </p:nvSpPr>
        <p:spPr>
          <a:xfrm>
            <a:off x="5867873" y="2679192"/>
            <a:ext cx="5447251" cy="3535344"/>
          </a:xfrm>
        </p:spPr>
        <p:txBody>
          <a:bodyPr vert="horz" lIns="91440" tIns="45720" rIns="91440" bIns="45720" rtlCol="0">
            <a:normAutofit/>
          </a:bodyPr>
          <a:lstStyle/>
          <a:p>
            <a:r>
              <a:rPr lang="en-US" dirty="0"/>
              <a:t>The async pipe is used to handle asynchronous operations, such as promises and observables. Unlike the subscribe method, the unsubscribe logic is automatically handled once the component is destroyed.</a:t>
            </a:r>
          </a:p>
        </p:txBody>
      </p:sp>
      <p:sp>
        <p:nvSpPr>
          <p:cNvPr id="17" name="Rectangle 16">
            <a:extLst>
              <a:ext uri="{FF2B5EF4-FFF2-40B4-BE49-F238E27FC236}">
                <a16:creationId xmlns:a16="http://schemas.microsoft.com/office/drawing/2014/main" id="{AAC8C792-3485-421F-9D24-DEB6708D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3402" y="381000"/>
            <a:ext cx="6187172" cy="6096802"/>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326556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iagram&#10;&#10;Description automatically generated">
            <a:extLst>
              <a:ext uri="{FF2B5EF4-FFF2-40B4-BE49-F238E27FC236}">
                <a16:creationId xmlns:a16="http://schemas.microsoft.com/office/drawing/2014/main" id="{DCEBF6DF-1B31-43C6-B6B8-C269277B7F12}"/>
              </a:ext>
            </a:extLst>
          </p:cNvPr>
          <p:cNvPicPr>
            <a:picLocks noGrp="1" noChangeAspect="1"/>
          </p:cNvPicPr>
          <p:nvPr>
            <p:ph idx="1"/>
          </p:nvPr>
        </p:nvPicPr>
        <p:blipFill>
          <a:blip r:embed="rId2"/>
          <a:stretch>
            <a:fillRect/>
          </a:stretch>
        </p:blipFill>
        <p:spPr>
          <a:xfrm>
            <a:off x="448847" y="416992"/>
            <a:ext cx="11315922" cy="6007153"/>
          </a:xfrm>
        </p:spPr>
      </p:pic>
    </p:spTree>
    <p:extLst>
      <p:ext uri="{BB962C8B-B14F-4D97-AF65-F5344CB8AC3E}">
        <p14:creationId xmlns:p14="http://schemas.microsoft.com/office/powerpoint/2010/main" val="237038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003F430-6DA1-4C31-B567-401C192D6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B6494E-7956-43E4-9FE0-856FB83A637C}"/>
              </a:ext>
            </a:extLst>
          </p:cNvPr>
          <p:cNvSpPr>
            <a:spLocks noGrp="1"/>
          </p:cNvSpPr>
          <p:nvPr>
            <p:ph type="title"/>
          </p:nvPr>
        </p:nvSpPr>
        <p:spPr>
          <a:xfrm>
            <a:off x="5867874" y="892120"/>
            <a:ext cx="5447250" cy="1645920"/>
          </a:xfrm>
        </p:spPr>
        <p:txBody>
          <a:bodyPr>
            <a:normAutofit/>
          </a:bodyPr>
          <a:lstStyle/>
          <a:p>
            <a:r>
              <a:rPr lang="en-US"/>
              <a:t>Custom Pipes</a:t>
            </a:r>
          </a:p>
        </p:txBody>
      </p:sp>
      <p:sp>
        <p:nvSpPr>
          <p:cNvPr id="11" name="Rectangle 10">
            <a:extLst>
              <a:ext uri="{FF2B5EF4-FFF2-40B4-BE49-F238E27FC236}">
                <a16:creationId xmlns:a16="http://schemas.microsoft.com/office/drawing/2014/main" id="{8E713B2D-1C66-4B85-BD1F-351F501E74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66E709A-705C-40C3-8417-20BC933315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3969458" cy="5571072"/>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5" name="Rectangle 14">
            <a:extLst>
              <a:ext uri="{FF2B5EF4-FFF2-40B4-BE49-F238E27FC236}">
                <a16:creationId xmlns:a16="http://schemas.microsoft.com/office/drawing/2014/main" id="{1F868D0B-2066-4D6B-A89C-735A2B971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883" y="806751"/>
            <a:ext cx="3616369" cy="5244498"/>
          </a:xfrm>
          <a:prstGeom prst="rect">
            <a:avLst/>
          </a:prstGeom>
          <a:noFill/>
          <a:ln w="6350" cap="sq" cmpd="sng" algn="ctr">
            <a:solidFill>
              <a:schemeClr val="bg2"/>
            </a:solidFill>
            <a:prstDash val="solid"/>
            <a:miter lim="800000"/>
          </a:ln>
          <a:effectLst/>
        </p:spPr>
      </p:sp>
      <p:pic>
        <p:nvPicPr>
          <p:cNvPr id="4" name="Picture 4">
            <a:extLst>
              <a:ext uri="{FF2B5EF4-FFF2-40B4-BE49-F238E27FC236}">
                <a16:creationId xmlns:a16="http://schemas.microsoft.com/office/drawing/2014/main" id="{A1CFC54D-8FA0-459E-8DB4-BFC15C992790}"/>
              </a:ext>
            </a:extLst>
          </p:cNvPr>
          <p:cNvPicPr>
            <a:picLocks noChangeAspect="1"/>
          </p:cNvPicPr>
          <p:nvPr/>
        </p:nvPicPr>
        <p:blipFill>
          <a:blip r:embed="rId2"/>
          <a:stretch>
            <a:fillRect/>
          </a:stretch>
        </p:blipFill>
        <p:spPr>
          <a:xfrm>
            <a:off x="1142181" y="2314585"/>
            <a:ext cx="2971773" cy="2228829"/>
          </a:xfrm>
          <a:prstGeom prst="rect">
            <a:avLst/>
          </a:prstGeom>
        </p:spPr>
      </p:pic>
      <p:sp>
        <p:nvSpPr>
          <p:cNvPr id="3" name="Content Placeholder 2">
            <a:extLst>
              <a:ext uri="{FF2B5EF4-FFF2-40B4-BE49-F238E27FC236}">
                <a16:creationId xmlns:a16="http://schemas.microsoft.com/office/drawing/2014/main" id="{589EF7D0-734B-4FD8-B140-B0983753EA2B}"/>
              </a:ext>
            </a:extLst>
          </p:cNvPr>
          <p:cNvSpPr>
            <a:spLocks noGrp="1"/>
          </p:cNvSpPr>
          <p:nvPr>
            <p:ph idx="1"/>
          </p:nvPr>
        </p:nvSpPr>
        <p:spPr>
          <a:xfrm>
            <a:off x="5867873" y="2679192"/>
            <a:ext cx="5447251" cy="3535344"/>
          </a:xfrm>
        </p:spPr>
        <p:txBody>
          <a:bodyPr vert="horz" lIns="91440" tIns="45720" rIns="91440" bIns="45720" rtlCol="0">
            <a:normAutofit/>
          </a:bodyPr>
          <a:lstStyle/>
          <a:p>
            <a:r>
              <a:rPr lang="en-US" dirty="0"/>
              <a:t>We can also generate our own custom pipes. We can easily create them using the 'ng g p &lt;</a:t>
            </a:r>
            <a:r>
              <a:rPr lang="en-US" dirty="0" err="1"/>
              <a:t>pipe_file_path</a:t>
            </a:r>
            <a:r>
              <a:rPr lang="en-US" dirty="0"/>
              <a:t>&gt;' command using the CLI. We can define the value the pipe should receive, which and how many arguments it should expect, as well as the result type.</a:t>
            </a:r>
          </a:p>
        </p:txBody>
      </p:sp>
      <p:sp>
        <p:nvSpPr>
          <p:cNvPr id="17" name="Rectangle 16">
            <a:extLst>
              <a:ext uri="{FF2B5EF4-FFF2-40B4-BE49-F238E27FC236}">
                <a16:creationId xmlns:a16="http://schemas.microsoft.com/office/drawing/2014/main" id="{AAC8C792-3485-421F-9D24-DEB6708D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3402" y="381000"/>
            <a:ext cx="6187172" cy="6096802"/>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177227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83E601D-0971-4387-967B-A83D624672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C002FD-7D8D-4468-AD9E-CF5F8E3D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F5061A8C-9DE6-4D89-91F4-C1850ED10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3401" y="381000"/>
            <a:ext cx="6223000" cy="608956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EC71002-DA2B-4EF0-AB41-289A3D78AF2B}"/>
              </a:ext>
            </a:extLst>
          </p:cNvPr>
          <p:cNvSpPr>
            <a:spLocks noGrp="1"/>
          </p:cNvSpPr>
          <p:nvPr>
            <p:ph type="title"/>
          </p:nvPr>
        </p:nvSpPr>
        <p:spPr>
          <a:xfrm>
            <a:off x="5902920" y="892120"/>
            <a:ext cx="5412203" cy="1646799"/>
          </a:xfrm>
        </p:spPr>
        <p:txBody>
          <a:bodyPr>
            <a:normAutofit/>
          </a:bodyPr>
          <a:lstStyle/>
          <a:p>
            <a:pPr algn="ctr"/>
            <a:r>
              <a:rPr lang="en-US"/>
              <a:t>Pures vs Impure pipes</a:t>
            </a:r>
          </a:p>
        </p:txBody>
      </p:sp>
      <p:sp>
        <p:nvSpPr>
          <p:cNvPr id="17" name="Rectangle 16">
            <a:extLst>
              <a:ext uri="{FF2B5EF4-FFF2-40B4-BE49-F238E27FC236}">
                <a16:creationId xmlns:a16="http://schemas.microsoft.com/office/drawing/2014/main" id="{6507169B-A4DF-4F3F-8B7B-95963820B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933" y="380999"/>
            <a:ext cx="4571619" cy="6089567"/>
          </a:xfrm>
          <a:prstGeom prst="rect">
            <a:avLst/>
          </a:prstGeom>
          <a:solidFill>
            <a:schemeClr val="tx1"/>
          </a:solidFill>
          <a:ln w="6350" cap="sq" cmpd="sng" algn="ctr">
            <a:solidFill>
              <a:schemeClr val="bg2"/>
            </a:solidFill>
            <a:prstDash val="solid"/>
            <a:miter lim="800000"/>
          </a:ln>
          <a:effectLst/>
        </p:spPr>
      </p:sp>
      <p:pic>
        <p:nvPicPr>
          <p:cNvPr id="4" name="Picture 4" descr="A picture containing text, clipart&#10;&#10;Description automatically generated">
            <a:extLst>
              <a:ext uri="{FF2B5EF4-FFF2-40B4-BE49-F238E27FC236}">
                <a16:creationId xmlns:a16="http://schemas.microsoft.com/office/drawing/2014/main" id="{99013C49-EFF2-45F3-A542-D620CA4F6836}"/>
              </a:ext>
            </a:extLst>
          </p:cNvPr>
          <p:cNvPicPr>
            <a:picLocks noChangeAspect="1"/>
          </p:cNvPicPr>
          <p:nvPr/>
        </p:nvPicPr>
        <p:blipFill>
          <a:blip r:embed="rId2"/>
          <a:stretch>
            <a:fillRect/>
          </a:stretch>
        </p:blipFill>
        <p:spPr>
          <a:xfrm>
            <a:off x="651029" y="2112598"/>
            <a:ext cx="3949426" cy="2626368"/>
          </a:xfrm>
          <a:prstGeom prst="rect">
            <a:avLst/>
          </a:prstGeom>
        </p:spPr>
      </p:pic>
      <p:sp>
        <p:nvSpPr>
          <p:cNvPr id="8" name="Content Placeholder 7">
            <a:extLst>
              <a:ext uri="{FF2B5EF4-FFF2-40B4-BE49-F238E27FC236}">
                <a16:creationId xmlns:a16="http://schemas.microsoft.com/office/drawing/2014/main" id="{5034DEFB-FB13-4A72-8121-03C76FF26964}"/>
              </a:ext>
            </a:extLst>
          </p:cNvPr>
          <p:cNvSpPr>
            <a:spLocks noGrp="1"/>
          </p:cNvSpPr>
          <p:nvPr>
            <p:ph idx="1"/>
          </p:nvPr>
        </p:nvSpPr>
        <p:spPr>
          <a:xfrm>
            <a:off x="5902920" y="2675106"/>
            <a:ext cx="5412204" cy="3291957"/>
          </a:xfrm>
        </p:spPr>
        <p:txBody>
          <a:bodyPr vert="horz" lIns="91440" tIns="45720" rIns="91440" bIns="45720" rtlCol="0" anchor="t">
            <a:normAutofit/>
          </a:bodyPr>
          <a:lstStyle/>
          <a:p>
            <a:r>
              <a:rPr lang="en-US" dirty="0"/>
              <a:t>Angular checks for changes any time an event is triggered. If it were to check each element after every update, this would hurt performance greatly, therefore Angular only checks and updates elements when the primitive input value or the object reference changes. This is known as 'Pure' changes.</a:t>
            </a:r>
          </a:p>
          <a:p>
            <a:r>
              <a:rPr lang="en-US" dirty="0"/>
              <a:t>Pipes are pure by default, but we can disable this behavior, transforming them into 'impure pipes'.</a:t>
            </a:r>
          </a:p>
        </p:txBody>
      </p:sp>
    </p:spTree>
    <p:extLst>
      <p:ext uri="{BB962C8B-B14F-4D97-AF65-F5344CB8AC3E}">
        <p14:creationId xmlns:p14="http://schemas.microsoft.com/office/powerpoint/2010/main" val="2429789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4" name="Rectangle 10">
            <a:extLst>
              <a:ext uri="{FF2B5EF4-FFF2-40B4-BE49-F238E27FC236}">
                <a16:creationId xmlns:a16="http://schemas.microsoft.com/office/drawing/2014/main" id="{3BCD0C93-319D-4C71-8DFB-38A89836CE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22" name="Rectangle 12">
            <a:extLst>
              <a:ext uri="{FF2B5EF4-FFF2-40B4-BE49-F238E27FC236}">
                <a16:creationId xmlns:a16="http://schemas.microsoft.com/office/drawing/2014/main" id="{0D184910-81A1-4FF7-AF6A-E9EBEDA0B3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6452656" cy="5614416"/>
          </a:xfrm>
          <a:prstGeom prst="rect">
            <a:avLst/>
          </a:prstGeom>
          <a:noFill/>
          <a:ln w="6350" cap="sq" cmpd="sng" algn="ctr">
            <a:solidFill>
              <a:schemeClr val="bg2"/>
            </a:solidFill>
            <a:prstDash val="solid"/>
            <a:miter lim="800000"/>
          </a:ln>
          <a:effectLst/>
        </p:spPr>
      </p:sp>
      <p:sp>
        <p:nvSpPr>
          <p:cNvPr id="2" name="Title 1"/>
          <p:cNvSpPr>
            <a:spLocks noGrp="1"/>
          </p:cNvSpPr>
          <p:nvPr>
            <p:ph type="ctrTitle"/>
          </p:nvPr>
        </p:nvSpPr>
        <p:spPr>
          <a:xfrm>
            <a:off x="984897" y="1348844"/>
            <a:ext cx="5716338" cy="3042706"/>
          </a:xfrm>
        </p:spPr>
        <p:txBody>
          <a:bodyPr>
            <a:normAutofit/>
          </a:bodyPr>
          <a:lstStyle/>
          <a:p>
            <a:r>
              <a:rPr lang="en-US" sz="6000">
                <a:cs typeface="Calibri Light"/>
              </a:rPr>
              <a:t>Angular Pipes</a:t>
            </a:r>
            <a:endParaRPr lang="en-US" sz="6000"/>
          </a:p>
        </p:txBody>
      </p:sp>
      <p:sp>
        <p:nvSpPr>
          <p:cNvPr id="3" name="Subtitle 2"/>
          <p:cNvSpPr>
            <a:spLocks noGrp="1"/>
          </p:cNvSpPr>
          <p:nvPr>
            <p:ph type="subTitle" idx="1"/>
          </p:nvPr>
        </p:nvSpPr>
        <p:spPr>
          <a:xfrm>
            <a:off x="1165434" y="4184165"/>
            <a:ext cx="5355264" cy="1448150"/>
          </a:xfrm>
        </p:spPr>
        <p:txBody>
          <a:bodyPr vert="horz" lIns="91440" tIns="45720" rIns="91440" bIns="45720" rtlCol="0" anchor="t">
            <a:normAutofit/>
          </a:bodyPr>
          <a:lstStyle/>
          <a:p>
            <a:pPr>
              <a:spcAft>
                <a:spcPts val="600"/>
              </a:spcAft>
            </a:pPr>
            <a:r>
              <a:rPr lang="en-US" dirty="0">
                <a:cs typeface="Calibri"/>
              </a:rPr>
              <a:t>An introduction, a guide to each pipe, </a:t>
            </a:r>
            <a:r>
              <a:rPr lang="en-US" dirty="0">
                <a:ea typeface="+mn-lt"/>
                <a:cs typeface="Calibri"/>
              </a:rPr>
              <a:t>then </a:t>
            </a:r>
            <a:r>
              <a:rPr lang="en-US" dirty="0">
                <a:ea typeface="+mn-lt"/>
                <a:cs typeface="+mn-lt"/>
              </a:rPr>
              <a:t>a look into the internals</a:t>
            </a:r>
            <a:r>
              <a:rPr lang="en-US" dirty="0">
                <a:cs typeface="Calibri"/>
              </a:rPr>
              <a:t>, and finally some asynchronous stuff</a:t>
            </a:r>
          </a:p>
        </p:txBody>
      </p:sp>
      <p:sp>
        <p:nvSpPr>
          <p:cNvPr id="15" name="Rectangle 14">
            <a:extLst>
              <a:ext uri="{FF2B5EF4-FFF2-40B4-BE49-F238E27FC236}">
                <a16:creationId xmlns:a16="http://schemas.microsoft.com/office/drawing/2014/main" id="{50A44511-3F9A-46E3-9C87-CEB2B14300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82946"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a:extLst>
              <a:ext uri="{FF2B5EF4-FFF2-40B4-BE49-F238E27FC236}">
                <a16:creationId xmlns:a16="http://schemas.microsoft.com/office/drawing/2014/main" id="{B181DF56-8061-436F-8E35-F4CE4775D8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97246" y="446823"/>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D1568D6-3C04-449D-8B91-773D7E23E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88886" y="446823"/>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0EEBF9B-12F5-47BA-91B1-CD54AD2E7A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97246" y="1092118"/>
            <a:ext cx="1691640"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pic>
        <p:nvPicPr>
          <p:cNvPr id="6" name="Picture 6">
            <a:extLst>
              <a:ext uri="{FF2B5EF4-FFF2-40B4-BE49-F238E27FC236}">
                <a16:creationId xmlns:a16="http://schemas.microsoft.com/office/drawing/2014/main" id="{D23EFAAC-7A05-4573-B5D5-4AAF24BE149A}"/>
              </a:ext>
            </a:extLst>
          </p:cNvPr>
          <p:cNvPicPr>
            <a:picLocks noChangeAspect="1"/>
          </p:cNvPicPr>
          <p:nvPr/>
        </p:nvPicPr>
        <p:blipFill>
          <a:blip r:embed="rId2"/>
          <a:stretch>
            <a:fillRect/>
          </a:stretch>
        </p:blipFill>
        <p:spPr>
          <a:xfrm>
            <a:off x="8233603" y="945657"/>
            <a:ext cx="2167645" cy="2322477"/>
          </a:xfrm>
          <a:prstGeom prst="rect">
            <a:avLst/>
          </a:prstGeom>
        </p:spPr>
      </p:pic>
      <p:pic>
        <p:nvPicPr>
          <p:cNvPr id="4" name="Picture 4" descr="A picture containing text, clock&#10;&#10;Description automatically generated">
            <a:extLst>
              <a:ext uri="{FF2B5EF4-FFF2-40B4-BE49-F238E27FC236}">
                <a16:creationId xmlns:a16="http://schemas.microsoft.com/office/drawing/2014/main" id="{8587A2E6-5AC6-4566-B2C3-C405FC8D8BD8}"/>
              </a:ext>
            </a:extLst>
          </p:cNvPr>
          <p:cNvPicPr>
            <a:picLocks noChangeAspect="1"/>
          </p:cNvPicPr>
          <p:nvPr/>
        </p:nvPicPr>
        <p:blipFill>
          <a:blip r:embed="rId3"/>
          <a:stretch>
            <a:fillRect/>
          </a:stretch>
        </p:blipFill>
        <p:spPr>
          <a:xfrm>
            <a:off x="8599974" y="3589867"/>
            <a:ext cx="1434903" cy="2358746"/>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287BE99-CF65-4EE8-8332-D9F672A6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270910-9684-4F98-90C4-DC08C9366745}"/>
              </a:ext>
            </a:extLst>
          </p:cNvPr>
          <p:cNvSpPr>
            <a:spLocks noGrp="1"/>
          </p:cNvSpPr>
          <p:nvPr>
            <p:ph type="title"/>
          </p:nvPr>
        </p:nvSpPr>
        <p:spPr>
          <a:xfrm>
            <a:off x="868680" y="642593"/>
            <a:ext cx="6281928" cy="1744183"/>
          </a:xfrm>
        </p:spPr>
        <p:txBody>
          <a:bodyPr>
            <a:normAutofit/>
          </a:bodyPr>
          <a:lstStyle/>
          <a:p>
            <a:r>
              <a:rPr lang="en-US"/>
              <a:t>What is a pipe?</a:t>
            </a:r>
          </a:p>
        </p:txBody>
      </p:sp>
      <p:sp>
        <p:nvSpPr>
          <p:cNvPr id="3" name="Content Placeholder 2">
            <a:extLst>
              <a:ext uri="{FF2B5EF4-FFF2-40B4-BE49-F238E27FC236}">
                <a16:creationId xmlns:a16="http://schemas.microsoft.com/office/drawing/2014/main" id="{366673C6-792B-461F-B660-113DEF0E4430}"/>
              </a:ext>
            </a:extLst>
          </p:cNvPr>
          <p:cNvSpPr>
            <a:spLocks noGrp="1"/>
          </p:cNvSpPr>
          <p:nvPr>
            <p:ph idx="1"/>
          </p:nvPr>
        </p:nvSpPr>
        <p:spPr>
          <a:xfrm>
            <a:off x="868680" y="2386584"/>
            <a:ext cx="6281928" cy="3648456"/>
          </a:xfrm>
        </p:spPr>
        <p:txBody>
          <a:bodyPr vert="horz" lIns="91440" tIns="45720" rIns="91440" bIns="45720" rtlCol="0" anchor="t">
            <a:noAutofit/>
          </a:bodyPr>
          <a:lstStyle/>
          <a:p>
            <a:r>
              <a:rPr lang="en-US" sz="3200" dirty="0">
                <a:ea typeface="+mn-lt"/>
                <a:cs typeface="+mn-lt"/>
              </a:rPr>
              <a:t>A class which is preceded by the @</a:t>
            </a:r>
            <a:r>
              <a:rPr lang="en-US" sz="3200" dirty="0">
                <a:ea typeface="+mn-lt"/>
                <a:cs typeface="+mn-lt"/>
                <a:hlinkClick r:id="rId2"/>
              </a:rPr>
              <a:t>Pipe</a:t>
            </a:r>
            <a:r>
              <a:rPr lang="en-US" sz="3200" dirty="0">
                <a:ea typeface="+mn-lt"/>
                <a:cs typeface="+mn-lt"/>
              </a:rPr>
              <a:t>{} decorator and which defines a function that transforms input values to output values for display in a </a:t>
            </a:r>
            <a:r>
              <a:rPr lang="en-US" sz="3200" dirty="0">
                <a:ea typeface="+mn-lt"/>
                <a:cs typeface="+mn-lt"/>
                <a:hlinkClick r:id="rId3"/>
              </a:rPr>
              <a:t>view</a:t>
            </a:r>
            <a:r>
              <a:rPr lang="en-US" sz="3200" dirty="0">
                <a:ea typeface="+mn-lt"/>
                <a:cs typeface="+mn-lt"/>
              </a:rPr>
              <a:t>.</a:t>
            </a:r>
            <a:endParaRPr lang="en-US" sz="3200"/>
          </a:p>
        </p:txBody>
      </p:sp>
      <p:sp>
        <p:nvSpPr>
          <p:cNvPr id="11" name="Rectangle 10">
            <a:extLst>
              <a:ext uri="{FF2B5EF4-FFF2-40B4-BE49-F238E27FC236}">
                <a16:creationId xmlns:a16="http://schemas.microsoft.com/office/drawing/2014/main" id="{811B26C9-F720-4D4A-B62E-B3A3BAD9E3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0763" y="381000"/>
            <a:ext cx="7112621" cy="608956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45512104-9A82-4865-BA19-8E759F17B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7370" y="0"/>
            <a:ext cx="435463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ext, clipart&#10;&#10;Description automatically generated">
            <a:extLst>
              <a:ext uri="{FF2B5EF4-FFF2-40B4-BE49-F238E27FC236}">
                <a16:creationId xmlns:a16="http://schemas.microsoft.com/office/drawing/2014/main" id="{15971B31-C665-4C9E-B029-C7571145A197}"/>
              </a:ext>
            </a:extLst>
          </p:cNvPr>
          <p:cNvPicPr>
            <a:picLocks noChangeAspect="1"/>
          </p:cNvPicPr>
          <p:nvPr/>
        </p:nvPicPr>
        <p:blipFill>
          <a:blip r:embed="rId4"/>
          <a:stretch>
            <a:fillRect/>
          </a:stretch>
        </p:blipFill>
        <p:spPr>
          <a:xfrm>
            <a:off x="8322002" y="1961200"/>
            <a:ext cx="3385366" cy="2539024"/>
          </a:xfrm>
          <a:prstGeom prst="rect">
            <a:avLst/>
          </a:prstGeom>
        </p:spPr>
      </p:pic>
    </p:spTree>
    <p:extLst>
      <p:ext uri="{BB962C8B-B14F-4D97-AF65-F5344CB8AC3E}">
        <p14:creationId xmlns:p14="http://schemas.microsoft.com/office/powerpoint/2010/main" val="3800517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application&#10;&#10;Description automatically generated">
            <a:extLst>
              <a:ext uri="{FF2B5EF4-FFF2-40B4-BE49-F238E27FC236}">
                <a16:creationId xmlns:a16="http://schemas.microsoft.com/office/drawing/2014/main" id="{76F0B89A-4D19-4D8E-87B9-5091DA88892D}"/>
              </a:ext>
            </a:extLst>
          </p:cNvPr>
          <p:cNvPicPr>
            <a:picLocks noGrp="1" noChangeAspect="1"/>
          </p:cNvPicPr>
          <p:nvPr>
            <p:ph idx="1"/>
          </p:nvPr>
        </p:nvPicPr>
        <p:blipFill>
          <a:blip r:embed="rId2"/>
          <a:stretch>
            <a:fillRect/>
          </a:stretch>
        </p:blipFill>
        <p:spPr>
          <a:xfrm>
            <a:off x="1066800" y="1565832"/>
            <a:ext cx="10058400" cy="3731091"/>
          </a:xfrm>
        </p:spPr>
      </p:pic>
    </p:spTree>
    <p:extLst>
      <p:ext uri="{BB962C8B-B14F-4D97-AF65-F5344CB8AC3E}">
        <p14:creationId xmlns:p14="http://schemas.microsoft.com/office/powerpoint/2010/main" val="2471610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5" descr="Diagram&#10;&#10;Description automatically generated">
            <a:extLst>
              <a:ext uri="{FF2B5EF4-FFF2-40B4-BE49-F238E27FC236}">
                <a16:creationId xmlns:a16="http://schemas.microsoft.com/office/drawing/2014/main" id="{2B151D6D-2735-447B-B150-4F52C223B781}"/>
              </a:ext>
            </a:extLst>
          </p:cNvPr>
          <p:cNvPicPr>
            <a:picLocks noChangeAspect="1"/>
          </p:cNvPicPr>
          <p:nvPr/>
        </p:nvPicPr>
        <p:blipFill>
          <a:blip r:embed="rId2"/>
          <a:stretch>
            <a:fillRect/>
          </a:stretch>
        </p:blipFill>
        <p:spPr>
          <a:xfrm>
            <a:off x="833336" y="1813300"/>
            <a:ext cx="10525328" cy="3231400"/>
          </a:xfrm>
          <a:prstGeom prst="rect">
            <a:avLst/>
          </a:prstGeom>
        </p:spPr>
      </p:pic>
    </p:spTree>
    <p:extLst>
      <p:ext uri="{BB962C8B-B14F-4D97-AF65-F5344CB8AC3E}">
        <p14:creationId xmlns:p14="http://schemas.microsoft.com/office/powerpoint/2010/main" val="1905265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7474D6-D12E-45CA-A354-84ECA62C5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17D0A1-12E5-42D1-AE00-B8052C493258}"/>
              </a:ext>
            </a:extLst>
          </p:cNvPr>
          <p:cNvSpPr>
            <a:spLocks noGrp="1"/>
          </p:cNvSpPr>
          <p:nvPr>
            <p:ph type="title"/>
          </p:nvPr>
        </p:nvSpPr>
        <p:spPr>
          <a:xfrm>
            <a:off x="6846137" y="727626"/>
            <a:ext cx="4602152" cy="1718225"/>
          </a:xfrm>
        </p:spPr>
        <p:txBody>
          <a:bodyPr>
            <a:normAutofit/>
          </a:bodyPr>
          <a:lstStyle/>
          <a:p>
            <a:r>
              <a:rPr lang="en-US" sz="3700"/>
              <a:t>Uppercase, lowercase &amp; </a:t>
            </a:r>
            <a:r>
              <a:rPr lang="en-US" sz="3700" err="1"/>
              <a:t>titlecase</a:t>
            </a:r>
          </a:p>
        </p:txBody>
      </p:sp>
      <p:sp>
        <p:nvSpPr>
          <p:cNvPr id="11" name="Rectangle 10">
            <a:extLst>
              <a:ext uri="{FF2B5EF4-FFF2-40B4-BE49-F238E27FC236}">
                <a16:creationId xmlns:a16="http://schemas.microsoft.com/office/drawing/2014/main" id="{C07327CB-FFE1-473C-9250-7A02C83B3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3443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861E25C-125D-41D9-A67D-F66086863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9" y="640080"/>
            <a:ext cx="5056652" cy="5577840"/>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5" name="Rectangle 14">
            <a:extLst>
              <a:ext uri="{FF2B5EF4-FFF2-40B4-BE49-F238E27FC236}">
                <a16:creationId xmlns:a16="http://schemas.microsoft.com/office/drawing/2014/main" id="{CC0A6138-0D4A-492A-BCC9-B54BFB7E4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20" y="809471"/>
            <a:ext cx="4713890" cy="5239058"/>
          </a:xfrm>
          <a:prstGeom prst="rect">
            <a:avLst/>
          </a:prstGeom>
          <a:noFill/>
          <a:ln w="6350" cap="sq" cmpd="sng" algn="ctr">
            <a:solidFill>
              <a:schemeClr val="bg2"/>
            </a:solidFill>
            <a:prstDash val="solid"/>
            <a:miter lim="800000"/>
          </a:ln>
          <a:effectLst/>
        </p:spPr>
      </p:sp>
      <p:pic>
        <p:nvPicPr>
          <p:cNvPr id="4" name="Picture 4" descr="Text&#10;&#10;Description automatically generated">
            <a:extLst>
              <a:ext uri="{FF2B5EF4-FFF2-40B4-BE49-F238E27FC236}">
                <a16:creationId xmlns:a16="http://schemas.microsoft.com/office/drawing/2014/main" id="{200DBEB3-12D1-4259-80B1-BCDB5584C57E}"/>
              </a:ext>
            </a:extLst>
          </p:cNvPr>
          <p:cNvPicPr>
            <a:picLocks noChangeAspect="1"/>
          </p:cNvPicPr>
          <p:nvPr/>
        </p:nvPicPr>
        <p:blipFill>
          <a:blip r:embed="rId2"/>
          <a:stretch>
            <a:fillRect/>
          </a:stretch>
        </p:blipFill>
        <p:spPr>
          <a:xfrm>
            <a:off x="1125772" y="2431627"/>
            <a:ext cx="4091786" cy="1994745"/>
          </a:xfrm>
          <a:prstGeom prst="rect">
            <a:avLst/>
          </a:prstGeom>
        </p:spPr>
      </p:pic>
      <p:sp>
        <p:nvSpPr>
          <p:cNvPr id="3" name="Content Placeholder 2">
            <a:extLst>
              <a:ext uri="{FF2B5EF4-FFF2-40B4-BE49-F238E27FC236}">
                <a16:creationId xmlns:a16="http://schemas.microsoft.com/office/drawing/2014/main" id="{00DBFCCA-2ED9-48BC-97D6-63AE2CCFCDA7}"/>
              </a:ext>
            </a:extLst>
          </p:cNvPr>
          <p:cNvSpPr>
            <a:spLocks noGrp="1"/>
          </p:cNvSpPr>
          <p:nvPr>
            <p:ph idx="1"/>
          </p:nvPr>
        </p:nvSpPr>
        <p:spPr>
          <a:xfrm>
            <a:off x="6846137" y="2538919"/>
            <a:ext cx="4602152" cy="3596880"/>
          </a:xfrm>
        </p:spPr>
        <p:txBody>
          <a:bodyPr vert="horz" lIns="91440" tIns="45720" rIns="91440" bIns="45720" rtlCol="0" anchor="t">
            <a:normAutofit/>
          </a:bodyPr>
          <a:lstStyle/>
          <a:p>
            <a:r>
              <a:rPr lang="en-US" dirty="0"/>
              <a:t>Pipes for modifying the text we are working with. This pipes have no arguments, and each of them do the following.</a:t>
            </a:r>
          </a:p>
          <a:p>
            <a:pPr lvl="1"/>
            <a:r>
              <a:rPr lang="en-US" dirty="0"/>
              <a:t>Uppercase: Converts a input string to all UPPERCASE letters.</a:t>
            </a:r>
          </a:p>
          <a:p>
            <a:pPr lvl="1"/>
            <a:r>
              <a:rPr lang="en-US" dirty="0"/>
              <a:t>Lowercase: Converts input string to all lowercase letters.</a:t>
            </a:r>
          </a:p>
          <a:p>
            <a:pPr lvl="1"/>
            <a:r>
              <a:rPr lang="en-US" dirty="0" err="1"/>
              <a:t>Titlecase</a:t>
            </a:r>
            <a:r>
              <a:rPr lang="en-US" dirty="0"/>
              <a:t>: Capitalizes the first letter of each word, makes every other letter lowercase.</a:t>
            </a:r>
          </a:p>
        </p:txBody>
      </p:sp>
      <p:sp>
        <p:nvSpPr>
          <p:cNvPr id="17" name="Rectangle 16">
            <a:extLst>
              <a:ext uri="{FF2B5EF4-FFF2-40B4-BE49-F238E27FC236}">
                <a16:creationId xmlns:a16="http://schemas.microsoft.com/office/drawing/2014/main" id="{963F5873-E56D-4836-8C82-DC56E6309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2365" y="374904"/>
            <a:ext cx="5117780"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246376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E003F430-6DA1-4C31-B567-401C192D6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C4EB58-606C-4FBA-9664-C4DACB5962F0}"/>
              </a:ext>
            </a:extLst>
          </p:cNvPr>
          <p:cNvSpPr>
            <a:spLocks noGrp="1"/>
          </p:cNvSpPr>
          <p:nvPr>
            <p:ph type="title"/>
          </p:nvPr>
        </p:nvSpPr>
        <p:spPr>
          <a:xfrm>
            <a:off x="5867874" y="892120"/>
            <a:ext cx="5447250" cy="1645920"/>
          </a:xfrm>
        </p:spPr>
        <p:txBody>
          <a:bodyPr>
            <a:normAutofit/>
          </a:bodyPr>
          <a:lstStyle/>
          <a:p>
            <a:r>
              <a:rPr lang="en-US"/>
              <a:t>Slice Pipe</a:t>
            </a:r>
          </a:p>
        </p:txBody>
      </p:sp>
      <p:sp>
        <p:nvSpPr>
          <p:cNvPr id="20" name="Rectangle 11">
            <a:extLst>
              <a:ext uri="{FF2B5EF4-FFF2-40B4-BE49-F238E27FC236}">
                <a16:creationId xmlns:a16="http://schemas.microsoft.com/office/drawing/2014/main" id="{8E713B2D-1C66-4B85-BD1F-351F501E74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3">
            <a:extLst>
              <a:ext uri="{FF2B5EF4-FFF2-40B4-BE49-F238E27FC236}">
                <a16:creationId xmlns:a16="http://schemas.microsoft.com/office/drawing/2014/main" id="{866E709A-705C-40C3-8417-20BC933315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3969458" cy="5571072"/>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22" name="Rectangle 15">
            <a:extLst>
              <a:ext uri="{FF2B5EF4-FFF2-40B4-BE49-F238E27FC236}">
                <a16:creationId xmlns:a16="http://schemas.microsoft.com/office/drawing/2014/main" id="{1F868D0B-2066-4D6B-A89C-735A2B971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883" y="806751"/>
            <a:ext cx="3616369" cy="5244498"/>
          </a:xfrm>
          <a:prstGeom prst="rect">
            <a:avLst/>
          </a:prstGeom>
          <a:noFill/>
          <a:ln w="6350" cap="sq" cmpd="sng" algn="ctr">
            <a:solidFill>
              <a:schemeClr val="bg2"/>
            </a:solidFill>
            <a:prstDash val="solid"/>
            <a:miter lim="800000"/>
          </a:ln>
          <a:effectLst/>
        </p:spPr>
      </p:sp>
      <p:pic>
        <p:nvPicPr>
          <p:cNvPr id="5" name="Picture 5" descr="Graphical user interface, website&#10;&#10;Description automatically generated">
            <a:extLst>
              <a:ext uri="{FF2B5EF4-FFF2-40B4-BE49-F238E27FC236}">
                <a16:creationId xmlns:a16="http://schemas.microsoft.com/office/drawing/2014/main" id="{1F95B1C4-F0F1-462B-9384-0D6116DBB8C3}"/>
              </a:ext>
            </a:extLst>
          </p:cNvPr>
          <p:cNvPicPr>
            <a:picLocks noChangeAspect="1"/>
          </p:cNvPicPr>
          <p:nvPr/>
        </p:nvPicPr>
        <p:blipFill>
          <a:blip r:embed="rId2"/>
          <a:stretch>
            <a:fillRect/>
          </a:stretch>
        </p:blipFill>
        <p:spPr>
          <a:xfrm>
            <a:off x="1142181" y="2474318"/>
            <a:ext cx="2971773" cy="1909364"/>
          </a:xfrm>
          <a:prstGeom prst="rect">
            <a:avLst/>
          </a:prstGeom>
        </p:spPr>
      </p:pic>
      <p:sp>
        <p:nvSpPr>
          <p:cNvPr id="3" name="Content Placeholder 2">
            <a:extLst>
              <a:ext uri="{FF2B5EF4-FFF2-40B4-BE49-F238E27FC236}">
                <a16:creationId xmlns:a16="http://schemas.microsoft.com/office/drawing/2014/main" id="{D64D0983-644B-4802-B2CD-7AE58D73625B}"/>
              </a:ext>
            </a:extLst>
          </p:cNvPr>
          <p:cNvSpPr>
            <a:spLocks noGrp="1"/>
          </p:cNvSpPr>
          <p:nvPr>
            <p:ph idx="1"/>
          </p:nvPr>
        </p:nvSpPr>
        <p:spPr>
          <a:xfrm>
            <a:off x="5867873" y="2679192"/>
            <a:ext cx="5447251" cy="3535344"/>
          </a:xfrm>
        </p:spPr>
        <p:txBody>
          <a:bodyPr vert="horz" lIns="91440" tIns="45720" rIns="91440" bIns="45720" rtlCol="0" anchor="t">
            <a:normAutofit/>
          </a:bodyPr>
          <a:lstStyle/>
          <a:p>
            <a:r>
              <a:rPr lang="en-US" dirty="0"/>
              <a:t>This pipe has the same behavior as the slice method in JavaScript, and as in JS, it applies to both strings and arrays. This pipe needs a 'start' parameter, but it also accepts an optional 'end' parameter. </a:t>
            </a:r>
          </a:p>
        </p:txBody>
      </p:sp>
      <p:sp>
        <p:nvSpPr>
          <p:cNvPr id="18" name="Rectangle 17">
            <a:extLst>
              <a:ext uri="{FF2B5EF4-FFF2-40B4-BE49-F238E27FC236}">
                <a16:creationId xmlns:a16="http://schemas.microsoft.com/office/drawing/2014/main" id="{AAC8C792-3485-421F-9D24-DEB6708D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3402" y="381000"/>
            <a:ext cx="6187172" cy="6096802"/>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906202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003F430-6DA1-4C31-B567-401C192D6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B5DF6E-303C-4FD4-9D34-8A97B4EFFEC5}"/>
              </a:ext>
            </a:extLst>
          </p:cNvPr>
          <p:cNvSpPr>
            <a:spLocks noGrp="1"/>
          </p:cNvSpPr>
          <p:nvPr>
            <p:ph type="title"/>
          </p:nvPr>
        </p:nvSpPr>
        <p:spPr>
          <a:xfrm>
            <a:off x="5867874" y="892120"/>
            <a:ext cx="5447250" cy="1645920"/>
          </a:xfrm>
        </p:spPr>
        <p:txBody>
          <a:bodyPr>
            <a:normAutofit/>
          </a:bodyPr>
          <a:lstStyle/>
          <a:p>
            <a:r>
              <a:rPr lang="en-US"/>
              <a:t>Decimal Pipe</a:t>
            </a:r>
          </a:p>
        </p:txBody>
      </p:sp>
      <p:sp>
        <p:nvSpPr>
          <p:cNvPr id="11" name="Rectangle 10">
            <a:extLst>
              <a:ext uri="{FF2B5EF4-FFF2-40B4-BE49-F238E27FC236}">
                <a16:creationId xmlns:a16="http://schemas.microsoft.com/office/drawing/2014/main" id="{8E713B2D-1C66-4B85-BD1F-351F501E74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66E709A-705C-40C3-8417-20BC933315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3969458" cy="5571072"/>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5" name="Rectangle 14">
            <a:extLst>
              <a:ext uri="{FF2B5EF4-FFF2-40B4-BE49-F238E27FC236}">
                <a16:creationId xmlns:a16="http://schemas.microsoft.com/office/drawing/2014/main" id="{1F868D0B-2066-4D6B-A89C-735A2B971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883" y="806751"/>
            <a:ext cx="3616369" cy="5244498"/>
          </a:xfrm>
          <a:prstGeom prst="rect">
            <a:avLst/>
          </a:prstGeom>
          <a:noFill/>
          <a:ln w="6350" cap="sq" cmpd="sng" algn="ctr">
            <a:solidFill>
              <a:schemeClr val="bg2"/>
            </a:solidFill>
            <a:prstDash val="solid"/>
            <a:miter lim="800000"/>
          </a:ln>
          <a:effectLst/>
        </p:spPr>
      </p:sp>
      <p:pic>
        <p:nvPicPr>
          <p:cNvPr id="4" name="Picture 4" descr="A picture containing text, orange&#10;&#10;Description automatically generated">
            <a:extLst>
              <a:ext uri="{FF2B5EF4-FFF2-40B4-BE49-F238E27FC236}">
                <a16:creationId xmlns:a16="http://schemas.microsoft.com/office/drawing/2014/main" id="{67F50EB2-3914-4FE8-B5BC-3969FD27D9DF}"/>
              </a:ext>
            </a:extLst>
          </p:cNvPr>
          <p:cNvPicPr>
            <a:picLocks noChangeAspect="1"/>
          </p:cNvPicPr>
          <p:nvPr/>
        </p:nvPicPr>
        <p:blipFill>
          <a:blip r:embed="rId2"/>
          <a:stretch>
            <a:fillRect/>
          </a:stretch>
        </p:blipFill>
        <p:spPr>
          <a:xfrm>
            <a:off x="1142181" y="2263599"/>
            <a:ext cx="2971773" cy="2330802"/>
          </a:xfrm>
          <a:prstGeom prst="rect">
            <a:avLst/>
          </a:prstGeom>
        </p:spPr>
      </p:pic>
      <p:sp>
        <p:nvSpPr>
          <p:cNvPr id="3" name="Content Placeholder 2">
            <a:extLst>
              <a:ext uri="{FF2B5EF4-FFF2-40B4-BE49-F238E27FC236}">
                <a16:creationId xmlns:a16="http://schemas.microsoft.com/office/drawing/2014/main" id="{1B2A634F-CEAA-4FED-B819-85CE5A48E42A}"/>
              </a:ext>
            </a:extLst>
          </p:cNvPr>
          <p:cNvSpPr>
            <a:spLocks noGrp="1"/>
          </p:cNvSpPr>
          <p:nvPr>
            <p:ph idx="1"/>
          </p:nvPr>
        </p:nvSpPr>
        <p:spPr>
          <a:xfrm>
            <a:off x="5867873" y="2679192"/>
            <a:ext cx="5447251" cy="3535344"/>
          </a:xfrm>
        </p:spPr>
        <p:txBody>
          <a:bodyPr vert="horz" lIns="91440" tIns="45720" rIns="91440" bIns="45720" rtlCol="0">
            <a:normAutofit/>
          </a:bodyPr>
          <a:lstStyle/>
          <a:p>
            <a:r>
              <a:rPr lang="en-US" dirty="0"/>
              <a:t>This pipe is used to format numbers, it can receive either numbers or strings that can be transformed into numbers. Contains 2 optional parameters, '</a:t>
            </a:r>
            <a:r>
              <a:rPr lang="en-US" dirty="0" err="1"/>
              <a:t>digitsInfo</a:t>
            </a:r>
            <a:r>
              <a:rPr lang="en-US" dirty="0"/>
              <a:t>' tells you how the number is going to be formatted, 'locale' determines parameters such as group sizing, separator, decimal point character and such on.</a:t>
            </a:r>
          </a:p>
        </p:txBody>
      </p:sp>
      <p:sp>
        <p:nvSpPr>
          <p:cNvPr id="17" name="Rectangle 16">
            <a:extLst>
              <a:ext uri="{FF2B5EF4-FFF2-40B4-BE49-F238E27FC236}">
                <a16:creationId xmlns:a16="http://schemas.microsoft.com/office/drawing/2014/main" id="{AAC8C792-3485-421F-9D24-DEB6708D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3402" y="381000"/>
            <a:ext cx="6187172" cy="6096802"/>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77487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003F430-6DA1-4C31-B567-401C192D6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FC60E8-0A75-4BBE-B24B-65B109C86C53}"/>
              </a:ext>
            </a:extLst>
          </p:cNvPr>
          <p:cNvSpPr>
            <a:spLocks noGrp="1"/>
          </p:cNvSpPr>
          <p:nvPr>
            <p:ph type="title"/>
          </p:nvPr>
        </p:nvSpPr>
        <p:spPr>
          <a:xfrm>
            <a:off x="5867874" y="892120"/>
            <a:ext cx="5447250" cy="1645920"/>
          </a:xfrm>
        </p:spPr>
        <p:txBody>
          <a:bodyPr>
            <a:normAutofit/>
          </a:bodyPr>
          <a:lstStyle/>
          <a:p>
            <a:r>
              <a:rPr lang="en-US"/>
              <a:t>Percent Pipe</a:t>
            </a:r>
          </a:p>
        </p:txBody>
      </p:sp>
      <p:sp>
        <p:nvSpPr>
          <p:cNvPr id="13" name="Rectangle 12">
            <a:extLst>
              <a:ext uri="{FF2B5EF4-FFF2-40B4-BE49-F238E27FC236}">
                <a16:creationId xmlns:a16="http://schemas.microsoft.com/office/drawing/2014/main" id="{8E713B2D-1C66-4B85-BD1F-351F501E74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66E709A-705C-40C3-8417-20BC933315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3969458" cy="5571072"/>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sp>
      <p:sp>
        <p:nvSpPr>
          <p:cNvPr id="17" name="Rectangle 16">
            <a:extLst>
              <a:ext uri="{FF2B5EF4-FFF2-40B4-BE49-F238E27FC236}">
                <a16:creationId xmlns:a16="http://schemas.microsoft.com/office/drawing/2014/main" id="{1F868D0B-2066-4D6B-A89C-735A2B971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883" y="806751"/>
            <a:ext cx="3616369" cy="5244498"/>
          </a:xfrm>
          <a:prstGeom prst="rect">
            <a:avLst/>
          </a:prstGeom>
          <a:noFill/>
          <a:ln w="6350" cap="sq" cmpd="sng" algn="ctr">
            <a:solidFill>
              <a:schemeClr val="bg2"/>
            </a:solidFill>
            <a:prstDash val="solid"/>
            <a:miter lim="800000"/>
          </a:ln>
          <a:effectLst/>
        </p:spPr>
      </p:sp>
      <p:pic>
        <p:nvPicPr>
          <p:cNvPr id="4" name="Picture 4" descr="Icon&#10;&#10;Description automatically generated">
            <a:extLst>
              <a:ext uri="{FF2B5EF4-FFF2-40B4-BE49-F238E27FC236}">
                <a16:creationId xmlns:a16="http://schemas.microsoft.com/office/drawing/2014/main" id="{3D8D9DBF-943A-469D-AD26-9FE6DF26BE78}"/>
              </a:ext>
            </a:extLst>
          </p:cNvPr>
          <p:cNvPicPr>
            <a:picLocks noChangeAspect="1"/>
          </p:cNvPicPr>
          <p:nvPr/>
        </p:nvPicPr>
        <p:blipFill>
          <a:blip r:embed="rId2"/>
          <a:stretch>
            <a:fillRect/>
          </a:stretch>
        </p:blipFill>
        <p:spPr>
          <a:xfrm>
            <a:off x="1142181" y="1645936"/>
            <a:ext cx="2971773" cy="3566127"/>
          </a:xfrm>
          <a:prstGeom prst="rect">
            <a:avLst/>
          </a:prstGeom>
        </p:spPr>
      </p:pic>
      <p:sp>
        <p:nvSpPr>
          <p:cNvPr id="8" name="Content Placeholder 7">
            <a:extLst>
              <a:ext uri="{FF2B5EF4-FFF2-40B4-BE49-F238E27FC236}">
                <a16:creationId xmlns:a16="http://schemas.microsoft.com/office/drawing/2014/main" id="{DA635D17-F045-4BDA-AD70-A5E25BF1E987}"/>
              </a:ext>
            </a:extLst>
          </p:cNvPr>
          <p:cNvSpPr>
            <a:spLocks noGrp="1"/>
          </p:cNvSpPr>
          <p:nvPr>
            <p:ph idx="1"/>
          </p:nvPr>
        </p:nvSpPr>
        <p:spPr>
          <a:xfrm>
            <a:off x="5867873" y="2679192"/>
            <a:ext cx="5447251" cy="3535344"/>
          </a:xfrm>
        </p:spPr>
        <p:txBody>
          <a:bodyPr vert="horz" lIns="91440" tIns="45720" rIns="91440" bIns="45720" rtlCol="0" anchor="t">
            <a:normAutofit/>
          </a:bodyPr>
          <a:lstStyle/>
          <a:p>
            <a:r>
              <a:rPr lang="en-US" dirty="0"/>
              <a:t>Functionally the same as the decimal pipe, with the exception that it handles numbers as percentages.</a:t>
            </a:r>
          </a:p>
        </p:txBody>
      </p:sp>
      <p:sp>
        <p:nvSpPr>
          <p:cNvPr id="19" name="Rectangle 18">
            <a:extLst>
              <a:ext uri="{FF2B5EF4-FFF2-40B4-BE49-F238E27FC236}">
                <a16:creationId xmlns:a16="http://schemas.microsoft.com/office/drawing/2014/main" id="{AAC8C792-3485-421F-9D24-DEB6708D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3402" y="381000"/>
            <a:ext cx="6187172" cy="6096802"/>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60068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373545"/>
      </a:dk2>
      <a:lt2>
        <a:srgbClr val="BCD0E0"/>
      </a:lt2>
      <a:accent1>
        <a:srgbClr val="3494BA"/>
      </a:accent1>
      <a:accent2>
        <a:srgbClr val="58B6C0"/>
      </a:accent2>
      <a:accent3>
        <a:srgbClr val="75BDA7"/>
      </a:accent3>
      <a:accent4>
        <a:srgbClr val="7A8C8E"/>
      </a:accent4>
      <a:accent5>
        <a:srgbClr val="84ACB6"/>
      </a:accent5>
      <a:accent6>
        <a:srgbClr val="6793CD"/>
      </a:accent6>
      <a:hlink>
        <a:srgbClr val="6B9F25"/>
      </a:hlink>
      <a:folHlink>
        <a:srgbClr val="9F6715"/>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913DB040-6816-4415-960D-8178C78575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DE827210306794B981C88EDBF1A0444" ma:contentTypeVersion="12" ma:contentTypeDescription="Create a new document." ma:contentTypeScope="" ma:versionID="bb1a28cca751b4d12592823ad916f304">
  <xsd:schema xmlns:xsd="http://www.w3.org/2001/XMLSchema" xmlns:xs="http://www.w3.org/2001/XMLSchema" xmlns:p="http://schemas.microsoft.com/office/2006/metadata/properties" xmlns:ns2="d23b850d-e393-4ff1-a456-5cc94af72ab6" xmlns:ns3="bd4f3cb3-7477-4336-9ea2-1fbf073f2e4b" targetNamespace="http://schemas.microsoft.com/office/2006/metadata/properties" ma:root="true" ma:fieldsID="2c8c10363b5f11316ea3086555a689a5" ns2:_="" ns3:_="">
    <xsd:import namespace="d23b850d-e393-4ff1-a456-5cc94af72ab6"/>
    <xsd:import namespace="bd4f3cb3-7477-4336-9ea2-1fbf073f2e4b"/>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3b850d-e393-4ff1-a456-5cc94af72ab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d4f3cb3-7477-4336-9ea2-1fbf073f2e4b"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53ECDC-CC54-4283-82AF-79126519484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23b850d-e393-4ff1-a456-5cc94af72ab6"/>
    <ds:schemaRef ds:uri="bd4f3cb3-7477-4336-9ea2-1fbf073f2e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D1F13B8-0C9F-44E0-8758-64B4DE502E6E}">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402177E0-B95F-4615-8961-D1AA45DF627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Savon</vt:lpstr>
      <vt:lpstr>PowerPoint Presentation</vt:lpstr>
      <vt:lpstr>Angular Pipes</vt:lpstr>
      <vt:lpstr>What is a pipe?</vt:lpstr>
      <vt:lpstr>PowerPoint Presentation</vt:lpstr>
      <vt:lpstr>PowerPoint Presentation</vt:lpstr>
      <vt:lpstr>Uppercase, lowercase &amp; titlecase</vt:lpstr>
      <vt:lpstr>Slice Pipe</vt:lpstr>
      <vt:lpstr>Decimal Pipe</vt:lpstr>
      <vt:lpstr>Percent Pipe</vt:lpstr>
      <vt:lpstr>Currency pipe</vt:lpstr>
      <vt:lpstr>Date pipe</vt:lpstr>
      <vt:lpstr>JSON Pipe</vt:lpstr>
      <vt:lpstr>Key Value Pipe</vt:lpstr>
      <vt:lpstr>I18nSelectPipe</vt:lpstr>
      <vt:lpstr>I18nPluralPipe</vt:lpstr>
      <vt:lpstr>Async Pipe</vt:lpstr>
      <vt:lpstr>PowerPoint Presentation</vt:lpstr>
      <vt:lpstr>Custom Pipes</vt:lpstr>
      <vt:lpstr>Pures vs Impure pipes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324</cp:revision>
  <dcterms:created xsi:type="dcterms:W3CDTF">2022-03-04T22:37:47Z</dcterms:created>
  <dcterms:modified xsi:type="dcterms:W3CDTF">2022-03-14T22:31:40Z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0x010100ADE827210306794B981C88EDBF1A0444</vt:lpwstr>
  </property>
</Properties>
</file>

<file path=docProps/thumbnail.jpeg>
</file>